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6"/>
  </p:notesMasterIdLst>
  <p:sldIdLst>
    <p:sldId id="772" r:id="rId4"/>
    <p:sldId id="919" r:id="rId5"/>
    <p:sldId id="977" r:id="rId7"/>
    <p:sldId id="921" r:id="rId8"/>
    <p:sldId id="945" r:id="rId9"/>
    <p:sldId id="974" r:id="rId10"/>
    <p:sldId id="975" r:id="rId11"/>
    <p:sldId id="976" r:id="rId12"/>
    <p:sldId id="963" r:id="rId13"/>
    <p:sldId id="966" r:id="rId14"/>
    <p:sldId id="967" r:id="rId15"/>
    <p:sldId id="971" r:id="rId16"/>
    <p:sldId id="970" r:id="rId17"/>
    <p:sldId id="899" r:id="rId18"/>
    <p:sldId id="898" r:id="rId19"/>
    <p:sldId id="900" r:id="rId20"/>
    <p:sldId id="797" r:id="rId21"/>
    <p:sldId id="916" r:id="rId22"/>
    <p:sldId id="917" r:id="rId23"/>
    <p:sldId id="894" r:id="rId24"/>
  </p:sldIdLst>
  <p:sldSz cx="12192000" cy="6858000"/>
  <p:notesSz cx="6858000" cy="9144000"/>
  <p:embeddedFontLst>
    <p:embeddedFont>
      <p:font typeface="微软雅黑" panose="020B0503020204020204" pitchFamily="34" charset="-122"/>
      <p:regular r:id="rId29"/>
    </p:embeddedFont>
    <p:embeddedFont>
      <p:font typeface="等线" panose="02010600030101010101" charset="-122"/>
      <p:regular r:id="rId30"/>
    </p:embeddedFont>
    <p:embeddedFont>
      <p:font typeface="Calibri" panose="020F0502020204030204" charset="0"/>
      <p:regular r:id="rId31"/>
      <p:bold r:id="rId32"/>
      <p:italic r:id="rId33"/>
      <p:boldItalic r:id="rId34"/>
    </p:embeddedFont>
    <p:embeddedFont>
      <p:font typeface="Calibri Light" panose="020F0302020204030204" charset="0"/>
      <p:regular r:id="rId35"/>
      <p:bold r:id="rId36"/>
      <p:italic r:id="rId37"/>
    </p:embeddedFont>
    <p:embeddedFont>
      <p:font typeface="等线 Light" panose="02010600030101010101" charset="-122"/>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ccv"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2291A2"/>
    <a:srgbClr val="07E3EF"/>
    <a:srgbClr val="062133"/>
    <a:srgbClr val="120E33"/>
    <a:srgbClr val="000066"/>
    <a:srgbClr val="4F7802"/>
    <a:srgbClr val="375D2D"/>
    <a:srgbClr val="586B4B"/>
    <a:srgbClr val="315228"/>
    <a:srgbClr val="274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95820" autoAdjust="0"/>
  </p:normalViewPr>
  <p:slideViewPr>
    <p:cSldViewPr snapToGrid="0">
      <p:cViewPr>
        <p:scale>
          <a:sx n="66" d="100"/>
          <a:sy n="66" d="100"/>
        </p:scale>
        <p:origin x="264" y="-304"/>
      </p:cViewPr>
      <p:guideLst>
        <p:guide orient="horz" pos="2028"/>
        <p:guide pos="308"/>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0" d="100"/>
          <a:sy n="80" d="100"/>
        </p:scale>
        <p:origin x="4002"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CE2929-4CAD-4121-980B-87415C1F33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96846-5470-452B-8EF3-C5F3FE4A376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92B05C-7F54-4ACF-A17D-EA5EBA87C4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DC84A0A-9557-475A-BD14-E2D664465CE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F60B6F69-3C63-41A6-9A86-13A5C355B0D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16.png"/><Relationship Id="rId10" Type="http://schemas.openxmlformats.org/officeDocument/2006/relationships/notesSlide" Target="../notesSlides/notesSlide9.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8.jpeg"/><Relationship Id="rId2" Type="http://schemas.openxmlformats.org/officeDocument/2006/relationships/image" Target="../media/image43.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png"/><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18.png"/><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3.png"/><Relationship Id="rId7" Type="http://schemas.openxmlformats.org/officeDocument/2006/relationships/image" Target="../media/image54.jpeg"/><Relationship Id="rId6" Type="http://schemas.openxmlformats.org/officeDocument/2006/relationships/image" Target="../media/image50.png"/><Relationship Id="rId5" Type="http://schemas.openxmlformats.org/officeDocument/2006/relationships/image" Target="../media/image53.jpeg"/><Relationship Id="rId4" Type="http://schemas.openxmlformats.org/officeDocument/2006/relationships/image" Target="../media/image52.png"/><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1" b="1"/>
          <a:stretch>
            <a:fillRect/>
          </a:stretch>
        </p:blipFill>
        <p:spPr>
          <a:xfrm>
            <a:off x="20" y="-105"/>
            <a:ext cx="12191980" cy="6857990"/>
          </a:xfrm>
          <a:prstGeom prst="rect">
            <a:avLst/>
          </a:prstGeom>
        </p:spPr>
      </p:pic>
      <p:sp>
        <p:nvSpPr>
          <p:cNvPr id="3" name="文本框 2"/>
          <p:cNvSpPr txBox="1"/>
          <p:nvPr/>
        </p:nvSpPr>
        <p:spPr>
          <a:xfrm>
            <a:off x="1169670" y="2343150"/>
            <a:ext cx="5679440" cy="1753235"/>
          </a:xfrm>
          <a:prstGeom prst="rect">
            <a:avLst/>
          </a:prstGeom>
          <a:noFill/>
        </p:spPr>
        <p:txBody>
          <a:bodyPr wrap="square" rtlCol="0">
            <a:spAutoFit/>
          </a:bodyPr>
          <a:lstStyle/>
          <a:p>
            <a:pPr algn="ctr" fontAlgn="base">
              <a:spcBef>
                <a:spcPct val="0"/>
              </a:spcBef>
              <a:spcAft>
                <a:spcPct val="0"/>
              </a:spcAft>
            </a:pPr>
            <a:r>
              <a:rPr lang="zh-CN" altLang="en-US" sz="5400" b="1" dirty="0">
                <a:solidFill>
                  <a:schemeClr val="bg1"/>
                </a:solidFill>
                <a:latin typeface="微软雅黑" panose="020B0503020204020204" pitchFamily="34" charset="-122"/>
                <a:ea typeface="微软雅黑" panose="020B0503020204020204" pitchFamily="34" charset="-122"/>
              </a:rPr>
              <a:t>人才市场大数据</a:t>
            </a:r>
            <a:endParaRPr lang="zh-CN" altLang="en-US" sz="5400" b="1" dirty="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5400" b="1" dirty="0">
                <a:solidFill>
                  <a:schemeClr val="bg1"/>
                </a:solidFill>
                <a:latin typeface="微软雅黑" panose="020B0503020204020204" pitchFamily="34" charset="-122"/>
                <a:ea typeface="微软雅黑" panose="020B0503020204020204" pitchFamily="34" charset="-122"/>
              </a:rPr>
              <a:t>智能分析展示系统</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09038" y="1272261"/>
            <a:ext cx="6032500" cy="829945"/>
          </a:xfrm>
          <a:prstGeom prst="rect">
            <a:avLst/>
          </a:prstGeom>
          <a:noFill/>
        </p:spPr>
        <p:txBody>
          <a:bodyPr wrap="none" rtlCol="0">
            <a:spAutoFit/>
            <a:scene3d>
              <a:camera prst="orthographicFront"/>
              <a:lightRig rig="threePt" dir="t"/>
            </a:scene3d>
          </a:bodyPr>
          <a:lstStyle/>
          <a:p>
            <a:pPr algn="ctr" fontAlgn="base">
              <a:spcBef>
                <a:spcPct val="0"/>
              </a:spcBef>
              <a:spcAft>
                <a:spcPct val="0"/>
              </a:spcAft>
            </a:pPr>
            <a:r>
              <a:rPr lang="en-US" altLang="zh-CN" sz="4800" dirty="0">
                <a:ln w="13462">
                  <a:solidFill>
                    <a:schemeClr val="bg1"/>
                  </a:solidFill>
                  <a:prstDash val="solid"/>
                </a:ln>
                <a:solidFill>
                  <a:schemeClr val="tx2">
                    <a:lumMod val="40000"/>
                    <a:lumOff val="60000"/>
                  </a:schemeClr>
                </a:solidFill>
                <a:effectLst>
                  <a:outerShdw dist="38100" dir="2700000" algn="bl" rotWithShape="0">
                    <a:schemeClr val="accent5"/>
                  </a:outerShdw>
                </a:effectLst>
                <a:latin typeface="Copperplate" panose="02000504000000020004" charset="0"/>
                <a:ea typeface="华文黑体" panose="02010600040101010101" charset="-122"/>
              </a:rPr>
              <a:t> </a:t>
            </a:r>
            <a:r>
              <a:rPr lang="en-US" altLang="zh-CN" sz="4000" dirty="0">
                <a:ln w="9525" cmpd="sng">
                  <a:solidFill>
                    <a:schemeClr val="accent1"/>
                  </a:solidFill>
                  <a:prstDash val="solid"/>
                </a:ln>
                <a:solidFill>
                  <a:srgbClr val="70AD47">
                    <a:tint val="1000"/>
                  </a:srgbClr>
                </a:solidFill>
                <a:effectLst>
                  <a:glow rad="38100">
                    <a:schemeClr val="accent1">
                      <a:alpha val="40000"/>
                    </a:schemeClr>
                  </a:glow>
                </a:effectLst>
                <a:latin typeface="Copperplate" panose="02000504000000020004" charset="0"/>
                <a:ea typeface="华文黑体" panose="02010600040101010101" charset="-122"/>
              </a:rPr>
              <a:t>DataScreenPlus Team</a:t>
            </a:r>
            <a:endParaRPr lang="en-US" altLang="zh-CN" sz="4000" dirty="0">
              <a:ln w="9525" cmpd="sng">
                <a:solidFill>
                  <a:schemeClr val="accent1"/>
                </a:solidFill>
                <a:prstDash val="solid"/>
              </a:ln>
              <a:solidFill>
                <a:srgbClr val="70AD47">
                  <a:tint val="1000"/>
                </a:srgbClr>
              </a:solidFill>
              <a:effectLst>
                <a:glow rad="38100">
                  <a:schemeClr val="accent1">
                    <a:alpha val="40000"/>
                  </a:schemeClr>
                </a:glow>
              </a:effectLst>
              <a:latin typeface="Copperplate" panose="02000504000000020004" charset="0"/>
              <a:ea typeface="华文黑体" panose="02010600040101010101" charset="-122"/>
            </a:endParaRPr>
          </a:p>
        </p:txBody>
      </p:sp>
      <p:sp>
        <p:nvSpPr>
          <p:cNvPr id="7" name="文本框 6"/>
          <p:cNvSpPr txBox="1"/>
          <p:nvPr/>
        </p:nvSpPr>
        <p:spPr>
          <a:xfrm>
            <a:off x="441218" y="4577657"/>
            <a:ext cx="6968597" cy="1260475"/>
          </a:xfrm>
          <a:prstGeom prst="rect">
            <a:avLst/>
          </a:prstGeom>
          <a:noFill/>
        </p:spPr>
        <p:txBody>
          <a:bodyPr wrap="square" rtlCol="0">
            <a:spAutoFit/>
          </a:bodyPr>
          <a:lstStyle/>
          <a:p>
            <a:pPr algn="ctr"/>
            <a:r>
              <a:rPr lang="zh-CN" altLang="en-US" sz="2000" b="1" dirty="0">
                <a:solidFill>
                  <a:schemeClr val="bg1"/>
                </a:solidFill>
                <a:latin typeface="楷体-简" panose="02010600040101010101" charset="-122"/>
                <a:ea typeface="楷体-简" panose="02010600040101010101" charset="-122"/>
                <a:cs typeface="LingWai SC Medium" panose="03050602040302020204" pitchFamily="66" charset="-122"/>
                <a:sym typeface="+mn-ea"/>
              </a:rPr>
              <a:t>指导老师：王赜 陈志</a:t>
            </a:r>
            <a:endParaRPr lang="zh-CN" altLang="en-US" b="1" dirty="0">
              <a:solidFill>
                <a:schemeClr val="bg1"/>
              </a:solidFill>
              <a:latin typeface="楷体-简" panose="02010600040101010101" charset="-122"/>
              <a:ea typeface="楷体-简" panose="02010600040101010101" charset="-122"/>
              <a:cs typeface="LingWai SC Medium" panose="03050602040302020204" pitchFamily="66" charset="-122"/>
              <a:sym typeface="+mn-ea"/>
            </a:endParaRPr>
          </a:p>
          <a:p>
            <a:pPr algn="ctr"/>
            <a:endParaRPr lang="zh-CN" altLang="en-US" b="1" dirty="0">
              <a:solidFill>
                <a:schemeClr val="bg1"/>
              </a:solidFill>
              <a:latin typeface="楷体-简" panose="02010600040101010101" charset="-122"/>
              <a:ea typeface="楷体-简" panose="02010600040101010101" charset="-122"/>
              <a:cs typeface="LingWai SC Medium" panose="03050602040302020204" pitchFamily="66" charset="-122"/>
            </a:endParaRPr>
          </a:p>
          <a:p>
            <a:pPr algn="ctr"/>
            <a:r>
              <a:rPr lang="zh-CN" altLang="en-US" sz="2000" b="1" dirty="0">
                <a:solidFill>
                  <a:schemeClr val="bg1"/>
                </a:solidFill>
                <a:latin typeface="楷体-简" panose="02010600040101010101" charset="-122"/>
                <a:ea typeface="楷体-简" panose="02010600040101010101" charset="-122"/>
                <a:cs typeface="LingWai SC Medium" panose="03050602040302020204" pitchFamily="66" charset="-122"/>
              </a:rPr>
              <a:t>团队成员：念熙来、李晓哲、刘忆南、张延、李梁</a:t>
            </a:r>
            <a:endParaRPr lang="zh-CN" altLang="en-US" b="1" dirty="0">
              <a:solidFill>
                <a:schemeClr val="bg1"/>
              </a:solidFill>
              <a:latin typeface="楷体-简" panose="02010600040101010101" charset="-122"/>
              <a:ea typeface="楷体-简" panose="02010600040101010101" charset="-122"/>
              <a:cs typeface="LingWai SC Medium" panose="03050602040302020204" pitchFamily="66" charset="-122"/>
            </a:endParaRPr>
          </a:p>
          <a:p>
            <a:pPr algn="ctr"/>
            <a:endParaRPr lang="zh-CN" altLang="en-US" b="1" dirty="0">
              <a:solidFill>
                <a:schemeClr val="bg1"/>
              </a:solidFill>
              <a:latin typeface="楷体-简" panose="02010600040101010101" charset="-122"/>
              <a:ea typeface="楷体-简" panose="02010600040101010101" charset="-122"/>
              <a:cs typeface="LingWai SC Medium" panose="03050602040302020204" pitchFamily="66"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lum contrast="-6000"/>
            <a:extLst>
              <a:ext uri="{28A0092B-C50C-407E-A947-70E740481C1C}">
                <a14:useLocalDpi xmlns:a14="http://schemas.microsoft.com/office/drawing/2010/main" val="0"/>
              </a:ext>
            </a:extLst>
          </a:blip>
          <a:srcRect l="20444" r="40128" b="50440"/>
          <a:stretch>
            <a:fillRect/>
          </a:stretch>
        </p:blipFill>
        <p:spPr>
          <a:xfrm>
            <a:off x="20" y="307"/>
            <a:ext cx="12191980" cy="6858000"/>
          </a:xfrm>
          <a:prstGeom prst="rect">
            <a:avLst/>
          </a:prstGeom>
        </p:spPr>
      </p:pic>
      <p:cxnSp>
        <p:nvCxnSpPr>
          <p:cNvPr id="44" name="直接连接符 43"/>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Creative Description</a:t>
            </a:r>
            <a:endParaRPr lang="en-US" altLang="zh-CN" sz="2000" dirty="0">
              <a:solidFill>
                <a:srgbClr val="009AC4"/>
              </a:solidFill>
            </a:endParaRPr>
          </a:p>
        </p:txBody>
      </p:sp>
      <p:sp>
        <p:nvSpPr>
          <p:cNvPr id="46" name="文本框 45"/>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创意描述</a:t>
            </a:r>
            <a:r>
              <a:rPr lang="en-US" altLang="zh-CN" sz="2000" dirty="0">
                <a:solidFill>
                  <a:srgbClr val="45D8FF"/>
                </a:solidFill>
                <a:effectLst>
                  <a:outerShdw blurRad="101600" algn="ctr" rotWithShape="0">
                    <a:srgbClr val="45D8FF">
                      <a:alpha val="90000"/>
                    </a:srgbClr>
                  </a:outerShdw>
                </a:effectLst>
              </a:rPr>
              <a:t>3</a:t>
            </a:r>
            <a:endParaRPr lang="en-US" altLang="zh-CN" sz="2000" dirty="0">
              <a:solidFill>
                <a:srgbClr val="45D8FF"/>
              </a:solidFill>
              <a:effectLst>
                <a:outerShdw blurRad="101600" algn="ctr" rotWithShape="0">
                  <a:srgbClr val="45D8FF">
                    <a:alpha val="90000"/>
                  </a:srgbClr>
                </a:outerShdw>
              </a:effectLst>
            </a:endParaRPr>
          </a:p>
        </p:txBody>
      </p:sp>
      <p:sp>
        <p:nvSpPr>
          <p:cNvPr id="47" name="Freeform 5"/>
          <p:cNvSpPr/>
          <p:nvPr/>
        </p:nvSpPr>
        <p:spPr bwMode="auto">
          <a:xfrm>
            <a:off x="1828623"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48" name="直接连接符 47"/>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0" name="Freeform 6"/>
          <p:cNvSpPr/>
          <p:nvPr/>
        </p:nvSpPr>
        <p:spPr bwMode="auto">
          <a:xfrm>
            <a:off x="922020" y="1361440"/>
            <a:ext cx="3434715" cy="4751705"/>
          </a:xfrm>
          <a:prstGeom prst="roundRect">
            <a:avLst/>
          </a:prstGeom>
          <a:solidFill>
            <a:srgbClr val="276F9F"/>
          </a:solidFill>
          <a:ln>
            <a:noFill/>
          </a:ln>
          <a:effectLst>
            <a:outerShdw blurRad="127000" algn="ctr" rotWithShape="0">
              <a:srgbClr val="45D8FF">
                <a:alpha val="90000"/>
              </a:srgbClr>
            </a:outerShdw>
          </a:effectLst>
        </p:spPr>
        <p:txBody>
          <a:bodyPr vert="horz" wrap="square" lIns="91440" tIns="45720" rIns="91440" bIns="45720" numCol="1" anchor="t" anchorCtr="0" compatLnSpc="1"/>
          <a:lstStyle/>
          <a:p>
            <a:endParaRPr lang="zh-CN" altLang="en-US"/>
          </a:p>
        </p:txBody>
      </p:sp>
      <p:sp>
        <p:nvSpPr>
          <p:cNvPr id="33" name="文本框 32"/>
          <p:cNvSpPr txBox="1"/>
          <p:nvPr/>
        </p:nvSpPr>
        <p:spPr>
          <a:xfrm>
            <a:off x="795020" y="1797368"/>
            <a:ext cx="3875405" cy="512445"/>
          </a:xfrm>
          <a:prstGeom prst="rect">
            <a:avLst/>
          </a:prstGeom>
          <a:noFill/>
        </p:spPr>
        <p:txBody>
          <a:bodyPr wrap="square" lIns="0" tIns="72000" bIns="72000" rtlCol="0" anchor="ctr" anchorCtr="0">
            <a:spAutoFit/>
          </a:bodyPr>
          <a:lstStyle>
            <a:defPPr>
              <a:defRPr lang="zh-CN"/>
            </a:defPPr>
            <a:lvl1pPr>
              <a:defRPr sz="2400" b="1">
                <a:solidFill>
                  <a:schemeClr val="bg1"/>
                </a:solidFill>
                <a:latin typeface="微软雅黑" panose="020B0503020204020204" pitchFamily="34" charset="-122"/>
                <a:ea typeface="微软雅黑" panose="020B0503020204020204" pitchFamily="34" charset="-122"/>
              </a:defRPr>
            </a:lvl1pPr>
          </a:lstStyle>
          <a:p>
            <a:pPr algn="ctr"/>
            <a:r>
              <a:rPr lang="en-US" altLang="zh-CN" dirty="0"/>
              <a:t> </a:t>
            </a:r>
            <a:r>
              <a:rPr lang="zh-CN" altLang="en-US" dirty="0">
                <a:solidFill>
                  <a:srgbClr val="45D8FF"/>
                </a:solidFill>
                <a:effectLst>
                  <a:outerShdw blurRad="101600" algn="ctr" rotWithShape="0">
                    <a:srgbClr val="45D8FF">
                      <a:alpha val="90000"/>
                    </a:srgbClr>
                  </a:outerShdw>
                </a:effectLst>
              </a:rPr>
              <a:t>通用式大数据方案</a:t>
            </a:r>
            <a:endParaRPr lang="zh-CN" altLang="en-US" dirty="0">
              <a:solidFill>
                <a:srgbClr val="45D8FF"/>
              </a:solidFill>
              <a:effectLst>
                <a:outerShdw blurRad="101600" algn="ctr" rotWithShape="0">
                  <a:srgbClr val="45D8FF">
                    <a:alpha val="90000"/>
                  </a:srgbClr>
                </a:outerShdw>
              </a:effectLst>
            </a:endParaRPr>
          </a:p>
        </p:txBody>
      </p:sp>
      <p:sp>
        <p:nvSpPr>
          <p:cNvPr id="35" name="文本框 34"/>
          <p:cNvSpPr txBox="1"/>
          <p:nvPr/>
        </p:nvSpPr>
        <p:spPr>
          <a:xfrm>
            <a:off x="1064260" y="4187190"/>
            <a:ext cx="3140710" cy="17068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支持快捷更换主题</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sym typeface="+mn-ea"/>
              </a:rPr>
              <a:t>支持快捷切换数据源</a:t>
            </a:r>
            <a:endParaRPr lang="zh-CN" altLang="en-US" sz="1800" b="0" dirty="0">
              <a:solidFill>
                <a:schemeClr val="bg1"/>
              </a:solidFill>
              <a:sym typeface="+mn-ea"/>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支持快捷切换通用图表</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p:txBody>
      </p:sp>
      <p:pic>
        <p:nvPicPr>
          <p:cNvPr id="3" name="图片 2" descr="icons8-administrative_tools"/>
          <p:cNvPicPr>
            <a:picLocks noChangeAspect="1"/>
          </p:cNvPicPr>
          <p:nvPr/>
        </p:nvPicPr>
        <p:blipFill>
          <a:blip r:embed="rId2"/>
          <a:stretch>
            <a:fillRect/>
          </a:stretch>
        </p:blipFill>
        <p:spPr>
          <a:xfrm>
            <a:off x="1998980" y="2613660"/>
            <a:ext cx="1270000" cy="1270000"/>
          </a:xfrm>
          <a:prstGeom prst="rect">
            <a:avLst/>
          </a:prstGeom>
        </p:spPr>
      </p:pic>
      <p:pic>
        <p:nvPicPr>
          <p:cNvPr id="4" name="图片 3"/>
          <p:cNvPicPr>
            <a:picLocks noChangeAspect="1"/>
          </p:cNvPicPr>
          <p:nvPr/>
        </p:nvPicPr>
        <p:blipFill>
          <a:blip r:embed="rId3"/>
          <a:stretch>
            <a:fillRect/>
          </a:stretch>
        </p:blipFill>
        <p:spPr>
          <a:xfrm>
            <a:off x="5066665" y="1340485"/>
            <a:ext cx="2995930" cy="2305685"/>
          </a:xfrm>
          <a:prstGeom prst="roundRect">
            <a:avLst/>
          </a:prstGeom>
        </p:spPr>
      </p:pic>
      <p:pic>
        <p:nvPicPr>
          <p:cNvPr id="5" name="图片 4"/>
          <p:cNvPicPr>
            <a:picLocks noChangeAspect="1"/>
          </p:cNvPicPr>
          <p:nvPr/>
        </p:nvPicPr>
        <p:blipFill>
          <a:blip r:embed="rId4"/>
          <a:srcRect l="12600" b="14500"/>
          <a:stretch>
            <a:fillRect/>
          </a:stretch>
        </p:blipFill>
        <p:spPr>
          <a:xfrm>
            <a:off x="5066665" y="5120640"/>
            <a:ext cx="4222115" cy="962025"/>
          </a:xfrm>
          <a:prstGeom prst="roundRect">
            <a:avLst/>
          </a:prstGeom>
        </p:spPr>
      </p:pic>
      <p:pic>
        <p:nvPicPr>
          <p:cNvPr id="6" name="图片 5"/>
          <p:cNvPicPr>
            <a:picLocks noChangeAspect="1"/>
          </p:cNvPicPr>
          <p:nvPr/>
        </p:nvPicPr>
        <p:blipFill>
          <a:blip r:embed="rId5"/>
          <a:stretch>
            <a:fillRect/>
          </a:stretch>
        </p:blipFill>
        <p:spPr>
          <a:xfrm>
            <a:off x="5066665" y="3721100"/>
            <a:ext cx="3563620" cy="1280160"/>
          </a:xfrm>
          <a:prstGeom prst="roundRect">
            <a:avLst/>
          </a:prstGeom>
        </p:spPr>
      </p:pic>
      <p:pic>
        <p:nvPicPr>
          <p:cNvPr id="7" name="图片 6"/>
          <p:cNvPicPr>
            <a:picLocks noChangeAspect="1"/>
          </p:cNvPicPr>
          <p:nvPr/>
        </p:nvPicPr>
        <p:blipFill>
          <a:blip r:embed="rId6"/>
          <a:stretch>
            <a:fillRect/>
          </a:stretch>
        </p:blipFill>
        <p:spPr>
          <a:xfrm>
            <a:off x="8740775" y="3721100"/>
            <a:ext cx="2771140" cy="1284605"/>
          </a:xfrm>
          <a:prstGeom prst="roundRect">
            <a:avLst/>
          </a:prstGeom>
        </p:spPr>
      </p:pic>
      <p:pic>
        <p:nvPicPr>
          <p:cNvPr id="8" name="图片 7"/>
          <p:cNvPicPr>
            <a:picLocks noChangeAspect="1"/>
          </p:cNvPicPr>
          <p:nvPr/>
        </p:nvPicPr>
        <p:blipFill>
          <a:blip r:embed="rId7"/>
          <a:stretch>
            <a:fillRect/>
          </a:stretch>
        </p:blipFill>
        <p:spPr>
          <a:xfrm>
            <a:off x="9505315" y="5099685"/>
            <a:ext cx="1990090" cy="982980"/>
          </a:xfrm>
          <a:prstGeom prst="roundRect">
            <a:avLst/>
          </a:prstGeom>
        </p:spPr>
      </p:pic>
      <p:pic>
        <p:nvPicPr>
          <p:cNvPr id="10" name="图片 9"/>
          <p:cNvPicPr>
            <a:picLocks noChangeAspect="1"/>
          </p:cNvPicPr>
          <p:nvPr/>
        </p:nvPicPr>
        <p:blipFill>
          <a:blip r:embed="rId8"/>
          <a:stretch>
            <a:fillRect/>
          </a:stretch>
        </p:blipFill>
        <p:spPr>
          <a:xfrm>
            <a:off x="8152765" y="1361440"/>
            <a:ext cx="3343275" cy="2263775"/>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linds(horizontal)">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1+#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lum contrast="-6000"/>
            <a:extLst>
              <a:ext uri="{28A0092B-C50C-407E-A947-70E740481C1C}">
                <a14:useLocalDpi xmlns:a14="http://schemas.microsoft.com/office/drawing/2010/main" val="0"/>
              </a:ext>
            </a:extLst>
          </a:blip>
          <a:srcRect l="20444" r="40128" b="50440"/>
          <a:stretch>
            <a:fillRect/>
          </a:stretch>
        </p:blipFill>
        <p:spPr>
          <a:xfrm>
            <a:off x="20" y="307"/>
            <a:ext cx="12191980" cy="6858000"/>
          </a:xfrm>
          <a:prstGeom prst="rect">
            <a:avLst/>
          </a:prstGeom>
        </p:spPr>
      </p:pic>
      <p:cxnSp>
        <p:nvCxnSpPr>
          <p:cNvPr id="44" name="直接连接符 43"/>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Creative Description</a:t>
            </a:r>
            <a:endParaRPr lang="en-US" altLang="zh-CN" sz="2000" dirty="0">
              <a:solidFill>
                <a:srgbClr val="009AC4"/>
              </a:solidFill>
            </a:endParaRPr>
          </a:p>
        </p:txBody>
      </p:sp>
      <p:sp>
        <p:nvSpPr>
          <p:cNvPr id="46" name="文本框 45"/>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创意描述</a:t>
            </a:r>
            <a:r>
              <a:rPr lang="en-US" altLang="zh-CN" sz="2000" dirty="0">
                <a:solidFill>
                  <a:srgbClr val="45D8FF"/>
                </a:solidFill>
                <a:effectLst>
                  <a:outerShdw blurRad="101600" algn="ctr" rotWithShape="0">
                    <a:srgbClr val="45D8FF">
                      <a:alpha val="90000"/>
                    </a:srgbClr>
                  </a:outerShdw>
                </a:effectLst>
              </a:rPr>
              <a:t>4</a:t>
            </a:r>
            <a:endParaRPr lang="en-US" altLang="zh-CN" sz="2000" dirty="0">
              <a:solidFill>
                <a:srgbClr val="45D8FF"/>
              </a:solidFill>
              <a:effectLst>
                <a:outerShdw blurRad="101600" algn="ctr" rotWithShape="0">
                  <a:srgbClr val="45D8FF">
                    <a:alpha val="90000"/>
                  </a:srgbClr>
                </a:outerShdw>
              </a:effectLst>
            </a:endParaRPr>
          </a:p>
        </p:txBody>
      </p:sp>
      <p:sp>
        <p:nvSpPr>
          <p:cNvPr id="47" name="Freeform 5"/>
          <p:cNvSpPr/>
          <p:nvPr/>
        </p:nvSpPr>
        <p:spPr bwMode="auto">
          <a:xfrm>
            <a:off x="1828623" y="28740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48" name="直接连接符 47"/>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0" name="Freeform 6"/>
          <p:cNvSpPr/>
          <p:nvPr/>
        </p:nvSpPr>
        <p:spPr bwMode="auto">
          <a:xfrm>
            <a:off x="1169035" y="1407160"/>
            <a:ext cx="5247005" cy="2141220"/>
          </a:xfrm>
          <a:prstGeom prst="roundRect">
            <a:avLst/>
          </a:prstGeom>
          <a:solidFill>
            <a:srgbClr val="276F9F"/>
          </a:solidFill>
          <a:ln>
            <a:noFill/>
          </a:ln>
          <a:effectLst>
            <a:outerShdw blurRad="127000" algn="ctr" rotWithShape="0">
              <a:srgbClr val="45D8FF">
                <a:alpha val="90000"/>
              </a:srgbClr>
            </a:outerShdw>
          </a:effectLst>
        </p:spPr>
        <p:txBody>
          <a:bodyPr vert="horz" wrap="square" lIns="91440" tIns="45720" rIns="91440" bIns="45720" numCol="1" anchor="t" anchorCtr="0" compatLnSpc="1"/>
          <a:lstStyle/>
          <a:p>
            <a:endParaRPr lang="zh-CN" altLang="en-US"/>
          </a:p>
        </p:txBody>
      </p:sp>
      <p:sp>
        <p:nvSpPr>
          <p:cNvPr id="33" name="文本框 32"/>
          <p:cNvSpPr txBox="1"/>
          <p:nvPr/>
        </p:nvSpPr>
        <p:spPr>
          <a:xfrm>
            <a:off x="2724150" y="1502093"/>
            <a:ext cx="3875405" cy="512445"/>
          </a:xfrm>
          <a:prstGeom prst="rect">
            <a:avLst/>
          </a:prstGeom>
          <a:noFill/>
        </p:spPr>
        <p:txBody>
          <a:bodyPr wrap="square" lIns="0" tIns="72000" bIns="72000" rtlCol="0" anchor="ctr" anchorCtr="0">
            <a:spAutoFit/>
          </a:bodyPr>
          <a:lstStyle>
            <a:defPPr>
              <a:defRPr lang="zh-CN"/>
            </a:defPPr>
            <a:lvl1pPr>
              <a:defRPr sz="2400" b="1">
                <a:solidFill>
                  <a:schemeClr val="bg1"/>
                </a:solidFill>
                <a:latin typeface="微软雅黑" panose="020B0503020204020204" pitchFamily="34" charset="-122"/>
                <a:ea typeface="微软雅黑" panose="020B0503020204020204" pitchFamily="34" charset="-122"/>
              </a:defRPr>
            </a:lvl1pPr>
          </a:lstStyle>
          <a:p>
            <a:pPr algn="ctr"/>
            <a:r>
              <a:rPr lang="zh-CN" altLang="en-US" dirty="0">
                <a:solidFill>
                  <a:srgbClr val="45D8FF"/>
                </a:solidFill>
                <a:effectLst>
                  <a:outerShdw blurRad="101600" algn="ctr" rotWithShape="0">
                    <a:srgbClr val="45D8FF">
                      <a:alpha val="90000"/>
                    </a:srgbClr>
                  </a:outerShdw>
                </a:effectLst>
              </a:rPr>
              <a:t>屏幕自适应 </a:t>
            </a:r>
            <a:endParaRPr lang="zh-CN" altLang="en-US" dirty="0">
              <a:solidFill>
                <a:srgbClr val="45D8FF"/>
              </a:solidFill>
              <a:effectLst>
                <a:outerShdw blurRad="101600" algn="ctr" rotWithShape="0">
                  <a:srgbClr val="45D8FF">
                    <a:alpha val="90000"/>
                  </a:srgbClr>
                </a:outerShdw>
              </a:effectLst>
            </a:endParaRPr>
          </a:p>
        </p:txBody>
      </p:sp>
      <p:sp>
        <p:nvSpPr>
          <p:cNvPr id="35" name="文本框 34"/>
          <p:cNvSpPr txBox="1"/>
          <p:nvPr/>
        </p:nvSpPr>
        <p:spPr>
          <a:xfrm>
            <a:off x="3039745" y="1890395"/>
            <a:ext cx="3140710" cy="193802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自动适应数据大屏</a:t>
            </a:r>
            <a:endParaRPr lang="zh-CN" altLang="en-US" sz="1800" b="0" dirty="0">
              <a:solidFill>
                <a:schemeClr val="bg1"/>
              </a:solidFill>
            </a:endParaRPr>
          </a:p>
          <a:p>
            <a:pPr marL="285750" indent="-285750" algn="ctr">
              <a:lnSpc>
                <a:spcPts val="1800"/>
              </a:lnSpc>
              <a:buFont typeface="Wingdings" panose="05000000000000000000" charset="0"/>
              <a:buChar char=""/>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支持多种数据拼接模式</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sym typeface="+mn-ea"/>
              </a:rPr>
              <a:t>最大支持</a:t>
            </a:r>
            <a:r>
              <a:rPr lang="en-US" altLang="zh-CN" sz="1800" b="0" dirty="0">
                <a:solidFill>
                  <a:schemeClr val="bg1"/>
                </a:solidFill>
                <a:sym typeface="+mn-ea"/>
              </a:rPr>
              <a:t>10:1</a:t>
            </a:r>
            <a:r>
              <a:rPr lang="zh-CN" altLang="en-US" sz="1800" b="0" dirty="0">
                <a:solidFill>
                  <a:schemeClr val="bg1"/>
                </a:solidFill>
                <a:sym typeface="+mn-ea"/>
              </a:rPr>
              <a:t>数据大屏</a:t>
            </a:r>
            <a:endParaRPr lang="zh-CN" altLang="en-US" sz="1800" b="0" dirty="0">
              <a:solidFill>
                <a:schemeClr val="bg1"/>
              </a:solidFill>
              <a:sym typeface="+mn-ea"/>
            </a:endParaRPr>
          </a:p>
          <a:p>
            <a:pPr indent="0" algn="ctr">
              <a:lnSpc>
                <a:spcPts val="1800"/>
              </a:lnSpc>
              <a:buFont typeface="Wingdings" panose="05000000000000000000" charset="0"/>
              <a:buNone/>
            </a:pP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p:txBody>
      </p:sp>
      <p:pic>
        <p:nvPicPr>
          <p:cNvPr id="11" name="图片 10" descr="icons8-static_view_level1"/>
          <p:cNvPicPr>
            <a:picLocks noChangeAspect="1"/>
          </p:cNvPicPr>
          <p:nvPr/>
        </p:nvPicPr>
        <p:blipFill>
          <a:blip r:embed="rId2"/>
          <a:stretch>
            <a:fillRect/>
          </a:stretch>
        </p:blipFill>
        <p:spPr>
          <a:xfrm>
            <a:off x="1450340" y="1814830"/>
            <a:ext cx="1270000" cy="1270000"/>
          </a:xfrm>
          <a:prstGeom prst="rect">
            <a:avLst/>
          </a:prstGeom>
        </p:spPr>
      </p:pic>
      <p:pic>
        <p:nvPicPr>
          <p:cNvPr id="13" name="图片 12" descr="1691553516545_.pic"/>
          <p:cNvPicPr>
            <a:picLocks noChangeAspect="1"/>
          </p:cNvPicPr>
          <p:nvPr/>
        </p:nvPicPr>
        <p:blipFill>
          <a:blip r:embed="rId3"/>
          <a:stretch>
            <a:fillRect/>
          </a:stretch>
        </p:blipFill>
        <p:spPr>
          <a:xfrm rot="16200000">
            <a:off x="5733415" y="-784225"/>
            <a:ext cx="1153795" cy="10283825"/>
          </a:xfrm>
          <a:prstGeom prst="rect">
            <a:avLst/>
          </a:prstGeom>
        </p:spPr>
      </p:pic>
      <p:pic>
        <p:nvPicPr>
          <p:cNvPr id="15" name="图片 14" descr="1681553516544_.pic"/>
          <p:cNvPicPr>
            <a:picLocks noChangeAspect="1"/>
          </p:cNvPicPr>
          <p:nvPr/>
        </p:nvPicPr>
        <p:blipFill>
          <a:blip r:embed="rId4"/>
          <a:stretch>
            <a:fillRect/>
          </a:stretch>
        </p:blipFill>
        <p:spPr>
          <a:xfrm rot="16200000">
            <a:off x="5767070" y="620395"/>
            <a:ext cx="1150620" cy="10220325"/>
          </a:xfrm>
          <a:prstGeom prst="rect">
            <a:avLst/>
          </a:prstGeom>
        </p:spPr>
      </p:pic>
      <p:pic>
        <p:nvPicPr>
          <p:cNvPr id="17" name="图片 16" descr="1701553517235_.pic"/>
          <p:cNvPicPr>
            <a:picLocks noChangeAspect="1"/>
          </p:cNvPicPr>
          <p:nvPr/>
        </p:nvPicPr>
        <p:blipFill>
          <a:blip r:embed="rId5"/>
          <a:stretch>
            <a:fillRect/>
          </a:stretch>
        </p:blipFill>
        <p:spPr>
          <a:xfrm rot="16200000">
            <a:off x="7927340" y="22860"/>
            <a:ext cx="2197735" cy="4853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2"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iterate type="lt">
                                    <p:tmPct val="10000"/>
                                  </p:iterate>
                                  <p:childTnLst>
                                    <p:set>
                                      <p:cBhvr>
                                        <p:cTn id="20" dur="1" fill="hold">
                                          <p:stCondLst>
                                            <p:cond delay="0"/>
                                          </p:stCondLst>
                                        </p:cTn>
                                        <p:tgtEl>
                                          <p:spTgt spid="35"/>
                                        </p:tgtEl>
                                        <p:attrNameLst>
                                          <p:attrName>style.visibility</p:attrName>
                                        </p:attrNameLst>
                                      </p:cBhvr>
                                      <p:to>
                                        <p:strVal val="visible"/>
                                      </p:to>
                                    </p:set>
                                    <p:anim calcmode="lin" valueType="num">
                                      <p:cBhvr>
                                        <p:cTn id="21" dur="200" fill="hold"/>
                                        <p:tgtEl>
                                          <p:spTgt spid="35"/>
                                        </p:tgtEl>
                                        <p:attrNameLst>
                                          <p:attrName>ppt_w</p:attrName>
                                        </p:attrNameLst>
                                      </p:cBhvr>
                                      <p:tavLst>
                                        <p:tav tm="0">
                                          <p:val>
                                            <p:fltVal val="0"/>
                                          </p:val>
                                        </p:tav>
                                        <p:tav tm="100000">
                                          <p:val>
                                            <p:strVal val="#ppt_w"/>
                                          </p:val>
                                        </p:tav>
                                      </p:tavLst>
                                    </p:anim>
                                    <p:anim calcmode="lin" valueType="num">
                                      <p:cBhvr>
                                        <p:cTn id="22" dur="200" fill="hold"/>
                                        <p:tgtEl>
                                          <p:spTgt spid="35"/>
                                        </p:tgtEl>
                                        <p:attrNameLst>
                                          <p:attrName>ppt_h</p:attrName>
                                        </p:attrNameLst>
                                      </p:cBhvr>
                                      <p:tavLst>
                                        <p:tav tm="0">
                                          <p:val>
                                            <p:fltVal val="0"/>
                                          </p:val>
                                        </p:tav>
                                        <p:tav tm="100000">
                                          <p:val>
                                            <p:strVal val="#ppt_h"/>
                                          </p:val>
                                        </p:tav>
                                      </p:tavLst>
                                    </p:anim>
                                    <p:animEffect transition="in" filter="fade">
                                      <p:cBhvr>
                                        <p:cTn id="23" dur="200"/>
                                        <p:tgtEl>
                                          <p:spTgt spid="35"/>
                                        </p:tgtEl>
                                      </p:cBhvr>
                                    </p:animEffect>
                                  </p:childTnLst>
                                </p:cTn>
                              </p:par>
                              <p:par>
                                <p:cTn id="24" presetID="3"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blinds(horizontal)">
                                      <p:cBhvr>
                                        <p:cTn id="29" dur="500"/>
                                        <p:tgtEl>
                                          <p:spTgt spid="33"/>
                                        </p:tgtEl>
                                      </p:cBhvr>
                                    </p:animEffect>
                                  </p:childTnLst>
                                </p:cTn>
                              </p:par>
                              <p:par>
                                <p:cTn id="30" presetID="3" presetClass="entr" presetSubtype="10" fill="hold" grpId="1" nodeType="withEffect">
                                  <p:stCondLst>
                                    <p:cond delay="0"/>
                                  </p:stCondLst>
                                  <p:iterate type="lt">
                                    <p:tmPct val="0"/>
                                  </p:iterate>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0-#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1+#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35" grpId="0"/>
      <p:bldP spid="20" grpId="2" bldLvl="0" animBg="1"/>
      <p:bldP spid="33" grpId="0"/>
      <p:bldP spid="3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lum contrast="-6000"/>
            <a:extLst>
              <a:ext uri="{28A0092B-C50C-407E-A947-70E740481C1C}">
                <a14:useLocalDpi xmlns:a14="http://schemas.microsoft.com/office/drawing/2010/main" val="0"/>
              </a:ext>
            </a:extLst>
          </a:blip>
          <a:srcRect l="20444" r="40128" b="50440"/>
          <a:stretch>
            <a:fillRect/>
          </a:stretch>
        </p:blipFill>
        <p:spPr>
          <a:xfrm>
            <a:off x="20" y="307"/>
            <a:ext cx="12191980" cy="6858000"/>
          </a:xfrm>
          <a:prstGeom prst="rect">
            <a:avLst/>
          </a:prstGeom>
        </p:spPr>
      </p:pic>
      <p:cxnSp>
        <p:nvCxnSpPr>
          <p:cNvPr id="44" name="直接连接符 43"/>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sym typeface="+mn-ea"/>
              </a:rPr>
              <a:t>Creative Description</a:t>
            </a:r>
            <a:endParaRPr lang="zh-CN" altLang="en-US" sz="2000" dirty="0">
              <a:solidFill>
                <a:srgbClr val="009AC4"/>
              </a:solidFill>
            </a:endParaRPr>
          </a:p>
        </p:txBody>
      </p:sp>
      <p:sp>
        <p:nvSpPr>
          <p:cNvPr id="46" name="文本框 45"/>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创意描述</a:t>
            </a:r>
            <a:r>
              <a:rPr lang="en-US" altLang="zh-CN" sz="2000" dirty="0">
                <a:solidFill>
                  <a:srgbClr val="45D8FF"/>
                </a:solidFill>
                <a:effectLst>
                  <a:outerShdw blurRad="101600" algn="ctr" rotWithShape="0">
                    <a:srgbClr val="45D8FF">
                      <a:alpha val="90000"/>
                    </a:srgbClr>
                  </a:outerShdw>
                </a:effectLst>
              </a:rPr>
              <a:t>5</a:t>
            </a:r>
            <a:endParaRPr lang="en-US" altLang="zh-CN" sz="2000" dirty="0">
              <a:solidFill>
                <a:srgbClr val="45D8FF"/>
              </a:solidFill>
              <a:effectLst>
                <a:outerShdw blurRad="101600" algn="ctr" rotWithShape="0">
                  <a:srgbClr val="45D8FF">
                    <a:alpha val="90000"/>
                  </a:srgbClr>
                </a:outerShdw>
              </a:effectLst>
            </a:endParaRPr>
          </a:p>
        </p:txBody>
      </p:sp>
      <p:sp>
        <p:nvSpPr>
          <p:cNvPr id="47" name="Freeform 5"/>
          <p:cNvSpPr/>
          <p:nvPr/>
        </p:nvSpPr>
        <p:spPr bwMode="auto">
          <a:xfrm>
            <a:off x="1828623" y="28740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48" name="直接连接符 47"/>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0" name="Freeform 6"/>
          <p:cNvSpPr/>
          <p:nvPr/>
        </p:nvSpPr>
        <p:spPr bwMode="auto">
          <a:xfrm>
            <a:off x="1445895" y="1502410"/>
            <a:ext cx="10034270" cy="1440180"/>
          </a:xfrm>
          <a:prstGeom prst="roundRect">
            <a:avLst/>
          </a:prstGeom>
          <a:solidFill>
            <a:srgbClr val="276F9F"/>
          </a:solidFill>
          <a:ln>
            <a:noFill/>
          </a:ln>
          <a:effectLst>
            <a:outerShdw blurRad="127000" algn="ctr" rotWithShape="0">
              <a:srgbClr val="45D8FF">
                <a:alpha val="90000"/>
              </a:srgbClr>
            </a:outerShdw>
          </a:effectLst>
        </p:spPr>
        <p:txBody>
          <a:bodyPr vert="horz" wrap="square" lIns="91440" tIns="45720" rIns="91440" bIns="45720" numCol="1" anchor="t" anchorCtr="0" compatLnSpc="1"/>
          <a:lstStyle/>
          <a:p>
            <a:endParaRPr lang="zh-CN" altLang="en-US"/>
          </a:p>
        </p:txBody>
      </p:sp>
      <p:sp>
        <p:nvSpPr>
          <p:cNvPr id="33" name="文本框 32"/>
          <p:cNvSpPr txBox="1"/>
          <p:nvPr/>
        </p:nvSpPr>
        <p:spPr>
          <a:xfrm>
            <a:off x="4791710" y="1502093"/>
            <a:ext cx="3875405" cy="512445"/>
          </a:xfrm>
          <a:prstGeom prst="rect">
            <a:avLst/>
          </a:prstGeom>
          <a:noFill/>
        </p:spPr>
        <p:txBody>
          <a:bodyPr wrap="square" lIns="0" tIns="72000" bIns="72000" rtlCol="0" anchor="ctr" anchorCtr="0">
            <a:spAutoFit/>
          </a:bodyPr>
          <a:lstStyle>
            <a:defPPr>
              <a:defRPr lang="zh-CN"/>
            </a:defPPr>
            <a:lvl1pPr>
              <a:defRPr sz="2400" b="1">
                <a:solidFill>
                  <a:schemeClr val="bg1"/>
                </a:solidFill>
                <a:latin typeface="微软雅黑" panose="020B0503020204020204" pitchFamily="34" charset="-122"/>
                <a:ea typeface="微软雅黑" panose="020B0503020204020204" pitchFamily="34" charset="-122"/>
              </a:defRPr>
            </a:lvl1pPr>
          </a:lstStyle>
          <a:p>
            <a:pPr algn="ctr"/>
            <a:r>
              <a:rPr lang="en-US" altLang="zh-CN" dirty="0"/>
              <a:t> </a:t>
            </a:r>
            <a:r>
              <a:rPr lang="zh-CN" altLang="en-US" dirty="0">
                <a:solidFill>
                  <a:srgbClr val="45D8FF"/>
                </a:solidFill>
                <a:effectLst>
                  <a:outerShdw blurRad="101600" algn="ctr" rotWithShape="0">
                    <a:srgbClr val="45D8FF">
                      <a:alpha val="90000"/>
                    </a:srgbClr>
                  </a:outerShdw>
                </a:effectLst>
              </a:rPr>
              <a:t>智能预测算法</a:t>
            </a:r>
            <a:endParaRPr lang="zh-CN" altLang="en-US" dirty="0">
              <a:solidFill>
                <a:srgbClr val="45D8FF"/>
              </a:solidFill>
              <a:effectLst>
                <a:outerShdw blurRad="101600" algn="ctr" rotWithShape="0">
                  <a:srgbClr val="45D8FF">
                    <a:alpha val="90000"/>
                  </a:srgbClr>
                </a:outerShdw>
              </a:effectLst>
            </a:endParaRPr>
          </a:p>
        </p:txBody>
      </p:sp>
      <p:sp>
        <p:nvSpPr>
          <p:cNvPr id="35" name="文本框 34"/>
          <p:cNvSpPr txBox="1"/>
          <p:nvPr/>
        </p:nvSpPr>
        <p:spPr>
          <a:xfrm>
            <a:off x="3110865" y="1882775"/>
            <a:ext cx="7028180" cy="309181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en-US" altLang="zh-CN" sz="1800" b="0" dirty="0">
                <a:solidFill>
                  <a:schemeClr val="bg1"/>
                </a:solidFill>
              </a:rPr>
              <a:t>Spark MLlib</a:t>
            </a:r>
            <a:r>
              <a:rPr lang="zh-CN" altLang="en-US" sz="1800" b="0" dirty="0">
                <a:solidFill>
                  <a:schemeClr val="bg1"/>
                </a:solidFill>
              </a:rPr>
              <a:t>机器学习库</a:t>
            </a:r>
            <a:endParaRPr lang="zh-CN" altLang="en-US" sz="1800" b="0" dirty="0">
              <a:solidFill>
                <a:schemeClr val="bg1"/>
              </a:solidFill>
            </a:endParaRPr>
          </a:p>
          <a:p>
            <a:pPr marL="285750" indent="-285750" algn="ctr">
              <a:lnSpc>
                <a:spcPts val="1800"/>
              </a:lnSpc>
              <a:buFont typeface="Wingdings" panose="05000000000000000000" charset="0"/>
              <a:buChar char=""/>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随机梯度下降算法</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indent="0" algn="ctr">
              <a:lnSpc>
                <a:spcPts val="1800"/>
              </a:lnSpc>
              <a:buFont typeface="Wingdings" panose="05000000000000000000" charset="0"/>
              <a:buNone/>
            </a:pPr>
            <a:endParaRPr lang="en-US" altLang="zh-CN" sz="1800" b="0" dirty="0">
              <a:solidFill>
                <a:schemeClr val="bg1"/>
              </a:solidFill>
            </a:endParaRPr>
          </a:p>
          <a:p>
            <a:pPr marL="285750" indent="-285750" algn="ctr">
              <a:lnSpc>
                <a:spcPts val="1800"/>
              </a:lnSpc>
              <a:buFont typeface="Wingdings" panose="05000000000000000000" charset="0"/>
              <a:buChar char=""/>
            </a:pPr>
            <a:endParaRPr lang="zh-CN" altLang="en-US" sz="1800" b="0" dirty="0">
              <a:solidFill>
                <a:schemeClr val="bg1"/>
              </a:solidFill>
            </a:endParaRPr>
          </a:p>
          <a:p>
            <a:pPr marL="285750" indent="-285750" algn="ctr">
              <a:lnSpc>
                <a:spcPts val="1800"/>
              </a:lnSpc>
              <a:buFont typeface="Wingdings" panose="05000000000000000000" charset="0"/>
              <a:buChar char=""/>
            </a:pP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endParaRPr lang="zh-CN" altLang="en-US" sz="1800" b="0" dirty="0">
              <a:solidFill>
                <a:schemeClr val="bg1"/>
              </a:solidFill>
              <a:sym typeface="+mn-ea"/>
            </a:endParaRPr>
          </a:p>
          <a:p>
            <a:pPr indent="0" algn="ctr">
              <a:lnSpc>
                <a:spcPts val="1800"/>
              </a:lnSpc>
              <a:buFont typeface="Wingdings" panose="05000000000000000000" charset="0"/>
              <a:buNone/>
            </a:pP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p:txBody>
      </p:sp>
      <p:pic>
        <p:nvPicPr>
          <p:cNvPr id="6" name="图片 5" descr="icons8-line_chart"/>
          <p:cNvPicPr>
            <a:picLocks noChangeAspect="1"/>
          </p:cNvPicPr>
          <p:nvPr/>
        </p:nvPicPr>
        <p:blipFill>
          <a:blip r:embed="rId2"/>
          <a:stretch>
            <a:fillRect/>
          </a:stretch>
        </p:blipFill>
        <p:spPr>
          <a:xfrm>
            <a:off x="1998980" y="1587500"/>
            <a:ext cx="1270000" cy="1270000"/>
          </a:xfrm>
          <a:prstGeom prst="rect">
            <a:avLst/>
          </a:prstGeom>
        </p:spPr>
      </p:pic>
      <p:pic>
        <p:nvPicPr>
          <p:cNvPr id="7" name="图片 6"/>
          <p:cNvPicPr>
            <a:picLocks noChangeAspect="1"/>
          </p:cNvPicPr>
          <p:nvPr/>
        </p:nvPicPr>
        <p:blipFill>
          <a:blip r:embed="rId3"/>
          <a:stretch>
            <a:fillRect/>
          </a:stretch>
        </p:blipFill>
        <p:spPr>
          <a:xfrm>
            <a:off x="1445895" y="3336925"/>
            <a:ext cx="4679315" cy="2493010"/>
          </a:xfrm>
          <a:prstGeom prst="roundRect">
            <a:avLst/>
          </a:prstGeom>
        </p:spPr>
      </p:pic>
      <p:pic>
        <p:nvPicPr>
          <p:cNvPr id="8" name="图片 7"/>
          <p:cNvPicPr>
            <a:picLocks noChangeAspect="1"/>
          </p:cNvPicPr>
          <p:nvPr/>
        </p:nvPicPr>
        <p:blipFill>
          <a:blip r:embed="rId4"/>
          <a:stretch>
            <a:fillRect/>
          </a:stretch>
        </p:blipFill>
        <p:spPr>
          <a:xfrm>
            <a:off x="6600825" y="3336925"/>
            <a:ext cx="4879340" cy="2508885"/>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2"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iterate type="lt">
                                    <p:tmPct val="10000"/>
                                  </p:iterate>
                                  <p:childTnLst>
                                    <p:set>
                                      <p:cBhvr>
                                        <p:cTn id="20" dur="1" fill="hold">
                                          <p:stCondLst>
                                            <p:cond delay="0"/>
                                          </p:stCondLst>
                                        </p:cTn>
                                        <p:tgtEl>
                                          <p:spTgt spid="35"/>
                                        </p:tgtEl>
                                        <p:attrNameLst>
                                          <p:attrName>style.visibility</p:attrName>
                                        </p:attrNameLst>
                                      </p:cBhvr>
                                      <p:to>
                                        <p:strVal val="visible"/>
                                      </p:to>
                                    </p:set>
                                    <p:anim calcmode="lin" valueType="num">
                                      <p:cBhvr>
                                        <p:cTn id="21" dur="200" fill="hold"/>
                                        <p:tgtEl>
                                          <p:spTgt spid="35"/>
                                        </p:tgtEl>
                                        <p:attrNameLst>
                                          <p:attrName>ppt_w</p:attrName>
                                        </p:attrNameLst>
                                      </p:cBhvr>
                                      <p:tavLst>
                                        <p:tav tm="0">
                                          <p:val>
                                            <p:fltVal val="0"/>
                                          </p:val>
                                        </p:tav>
                                        <p:tav tm="100000">
                                          <p:val>
                                            <p:strVal val="#ppt_w"/>
                                          </p:val>
                                        </p:tav>
                                      </p:tavLst>
                                    </p:anim>
                                    <p:anim calcmode="lin" valueType="num">
                                      <p:cBhvr>
                                        <p:cTn id="22" dur="200" fill="hold"/>
                                        <p:tgtEl>
                                          <p:spTgt spid="35"/>
                                        </p:tgtEl>
                                        <p:attrNameLst>
                                          <p:attrName>ppt_h</p:attrName>
                                        </p:attrNameLst>
                                      </p:cBhvr>
                                      <p:tavLst>
                                        <p:tav tm="0">
                                          <p:val>
                                            <p:fltVal val="0"/>
                                          </p:val>
                                        </p:tav>
                                        <p:tav tm="100000">
                                          <p:val>
                                            <p:strVal val="#ppt_h"/>
                                          </p:val>
                                        </p:tav>
                                      </p:tavLst>
                                    </p:anim>
                                    <p:animEffect transition="in" filter="fade">
                                      <p:cBhvr>
                                        <p:cTn id="23" dur="200"/>
                                        <p:tgtEl>
                                          <p:spTgt spid="3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linds(horizontal)">
                                      <p:cBhvr>
                                        <p:cTn id="26" dur="500"/>
                                        <p:tgtEl>
                                          <p:spTgt spid="33"/>
                                        </p:tgtEl>
                                      </p:cBhvr>
                                    </p:animEffect>
                                  </p:childTnLst>
                                </p:cTn>
                              </p:par>
                              <p:par>
                                <p:cTn id="27" presetID="3" presetClass="entr" presetSubtype="10" fill="hold" grpId="1" nodeType="withEffect">
                                  <p:stCondLst>
                                    <p:cond delay="0"/>
                                  </p:stCondLst>
                                  <p:iterate type="lt">
                                    <p:tmPct val="0"/>
                                  </p:iterate>
                                  <p:childTnLst>
                                    <p:set>
                                      <p:cBhvr>
                                        <p:cTn id="28" dur="1" fill="hold">
                                          <p:stCondLst>
                                            <p:cond delay="0"/>
                                          </p:stCondLst>
                                        </p:cTn>
                                        <p:tgtEl>
                                          <p:spTgt spid="35"/>
                                        </p:tgtEl>
                                        <p:attrNameLst>
                                          <p:attrName>style.visibility</p:attrName>
                                        </p:attrNameLst>
                                      </p:cBhvr>
                                      <p:to>
                                        <p:strVal val="visible"/>
                                      </p:to>
                                    </p:set>
                                    <p:animEffect transition="in" filter="blinds(horizontal)">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0-#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1+#ppt_w/2"/>
                                          </p:val>
                                        </p:tav>
                                        <p:tav tm="100000">
                                          <p:val>
                                            <p:strVal val="#ppt_x"/>
                                          </p:val>
                                        </p:tav>
                                      </p:tavLst>
                                    </p:anim>
                                    <p:anim calcmode="lin" valueType="num">
                                      <p:cBhvr additive="base">
                                        <p:cTn id="4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35" grpId="0"/>
      <p:bldP spid="20" grpId="2" bldLvl="0" animBg="1"/>
      <p:bldP spid="33" grpId="0"/>
      <p:bldP spid="3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lum contrast="-6000"/>
            <a:extLst>
              <a:ext uri="{28A0092B-C50C-407E-A947-70E740481C1C}">
                <a14:useLocalDpi xmlns:a14="http://schemas.microsoft.com/office/drawing/2010/main" val="0"/>
              </a:ext>
            </a:extLst>
          </a:blip>
          <a:srcRect l="20444" r="40128" b="50440"/>
          <a:stretch>
            <a:fillRect/>
          </a:stretch>
        </p:blipFill>
        <p:spPr>
          <a:xfrm>
            <a:off x="20" y="307"/>
            <a:ext cx="12191980" cy="6858000"/>
          </a:xfrm>
          <a:prstGeom prst="rect">
            <a:avLst/>
          </a:prstGeom>
        </p:spPr>
      </p:pic>
      <p:cxnSp>
        <p:nvCxnSpPr>
          <p:cNvPr id="44" name="直接连接符 43"/>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Creative Description</a:t>
            </a:r>
            <a:endParaRPr lang="en-US" altLang="zh-CN" sz="2000" dirty="0">
              <a:solidFill>
                <a:srgbClr val="009AC4"/>
              </a:solidFill>
            </a:endParaRPr>
          </a:p>
        </p:txBody>
      </p:sp>
      <p:sp>
        <p:nvSpPr>
          <p:cNvPr id="46" name="文本框 45"/>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创意描述</a:t>
            </a:r>
            <a:r>
              <a:rPr lang="en-US" altLang="zh-CN" sz="2000" dirty="0">
                <a:solidFill>
                  <a:srgbClr val="45D8FF"/>
                </a:solidFill>
                <a:effectLst>
                  <a:outerShdw blurRad="101600" algn="ctr" rotWithShape="0">
                    <a:srgbClr val="45D8FF">
                      <a:alpha val="90000"/>
                    </a:srgbClr>
                  </a:outerShdw>
                </a:effectLst>
              </a:rPr>
              <a:t>6</a:t>
            </a:r>
            <a:endParaRPr lang="en-US" altLang="zh-CN" sz="2000" dirty="0">
              <a:solidFill>
                <a:srgbClr val="45D8FF"/>
              </a:solidFill>
              <a:effectLst>
                <a:outerShdw blurRad="101600" algn="ctr" rotWithShape="0">
                  <a:srgbClr val="45D8FF">
                    <a:alpha val="90000"/>
                  </a:srgbClr>
                </a:outerShdw>
              </a:effectLst>
            </a:endParaRPr>
          </a:p>
        </p:txBody>
      </p:sp>
      <p:sp>
        <p:nvSpPr>
          <p:cNvPr id="47" name="Freeform 5"/>
          <p:cNvSpPr/>
          <p:nvPr/>
        </p:nvSpPr>
        <p:spPr bwMode="auto">
          <a:xfrm>
            <a:off x="1828623" y="28740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48" name="直接连接符 47"/>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0" name="Freeform 6"/>
          <p:cNvSpPr/>
          <p:nvPr/>
        </p:nvSpPr>
        <p:spPr bwMode="auto">
          <a:xfrm>
            <a:off x="1169035" y="1407160"/>
            <a:ext cx="5247005" cy="2141220"/>
          </a:xfrm>
          <a:prstGeom prst="roundRect">
            <a:avLst/>
          </a:prstGeom>
          <a:solidFill>
            <a:srgbClr val="276F9F"/>
          </a:solidFill>
          <a:ln>
            <a:noFill/>
          </a:ln>
          <a:effectLst>
            <a:outerShdw blurRad="127000" algn="ctr" rotWithShape="0">
              <a:srgbClr val="45D8FF">
                <a:alpha val="90000"/>
              </a:srgbClr>
            </a:outerShdw>
          </a:effectLst>
        </p:spPr>
        <p:txBody>
          <a:bodyPr vert="horz" wrap="square" lIns="91440" tIns="45720" rIns="91440" bIns="45720" numCol="1" anchor="t" anchorCtr="0" compatLnSpc="1"/>
          <a:lstStyle/>
          <a:p>
            <a:endParaRPr lang="zh-CN" altLang="en-US"/>
          </a:p>
        </p:txBody>
      </p:sp>
      <p:sp>
        <p:nvSpPr>
          <p:cNvPr id="33" name="文本框 32"/>
          <p:cNvSpPr txBox="1"/>
          <p:nvPr/>
        </p:nvSpPr>
        <p:spPr>
          <a:xfrm>
            <a:off x="2724150" y="1502093"/>
            <a:ext cx="3875405" cy="512445"/>
          </a:xfrm>
          <a:prstGeom prst="rect">
            <a:avLst/>
          </a:prstGeom>
          <a:noFill/>
        </p:spPr>
        <p:txBody>
          <a:bodyPr wrap="square" lIns="0" tIns="72000" bIns="72000" rtlCol="0" anchor="ctr" anchorCtr="0">
            <a:spAutoFit/>
          </a:bodyPr>
          <a:lstStyle>
            <a:defPPr>
              <a:defRPr lang="zh-CN"/>
            </a:defPPr>
            <a:lvl1pPr>
              <a:defRPr sz="2400" b="1">
                <a:solidFill>
                  <a:schemeClr val="bg1"/>
                </a:solidFill>
                <a:latin typeface="微软雅黑" panose="020B0503020204020204" pitchFamily="34" charset="-122"/>
                <a:ea typeface="微软雅黑" panose="020B0503020204020204" pitchFamily="34" charset="-122"/>
              </a:defRPr>
            </a:lvl1pPr>
          </a:lstStyle>
          <a:p>
            <a:pPr algn="ctr"/>
            <a:r>
              <a:rPr lang="en-US" altLang="zh-CN" dirty="0"/>
              <a:t> </a:t>
            </a:r>
            <a:r>
              <a:rPr lang="zh-CN" altLang="en-US" dirty="0">
                <a:solidFill>
                  <a:srgbClr val="45D8FF"/>
                </a:solidFill>
                <a:effectLst>
                  <a:outerShdw blurRad="101600" algn="ctr" rotWithShape="0">
                    <a:srgbClr val="45D8FF">
                      <a:alpha val="90000"/>
                    </a:srgbClr>
                  </a:outerShdw>
                </a:effectLst>
              </a:rPr>
              <a:t>数据后台管理系统</a:t>
            </a:r>
            <a:endParaRPr lang="zh-CN" altLang="en-US" dirty="0">
              <a:solidFill>
                <a:srgbClr val="45D8FF"/>
              </a:solidFill>
              <a:effectLst>
                <a:outerShdw blurRad="101600" algn="ctr" rotWithShape="0">
                  <a:srgbClr val="45D8FF">
                    <a:alpha val="90000"/>
                  </a:srgbClr>
                </a:outerShdw>
              </a:effectLst>
            </a:endParaRPr>
          </a:p>
        </p:txBody>
      </p:sp>
      <p:sp>
        <p:nvSpPr>
          <p:cNvPr id="35" name="文本框 34"/>
          <p:cNvSpPr txBox="1"/>
          <p:nvPr/>
        </p:nvSpPr>
        <p:spPr>
          <a:xfrm>
            <a:off x="2944495" y="1890395"/>
            <a:ext cx="3559810" cy="193802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数据管理</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sym typeface="+mn-ea"/>
              </a:rPr>
              <a:t>集群管理</a:t>
            </a:r>
            <a:endParaRPr lang="zh-CN" altLang="en-US" sz="1800" b="0" dirty="0">
              <a:solidFill>
                <a:schemeClr val="bg1"/>
              </a:solidFill>
              <a:sym typeface="+mn-ea"/>
            </a:endParaRPr>
          </a:p>
          <a:p>
            <a:pPr indent="0" algn="ctr">
              <a:lnSpc>
                <a:spcPts val="1800"/>
              </a:lnSpc>
              <a:buFont typeface="Wingdings" panose="05000000000000000000" charset="0"/>
              <a:buNone/>
            </a:pPr>
            <a:endParaRPr lang="zh-CN" altLang="en-US" sz="1800" b="0" dirty="0">
              <a:solidFill>
                <a:schemeClr val="bg1"/>
              </a:solidFill>
              <a:sym typeface="+mn-ea"/>
            </a:endParaRPr>
          </a:p>
          <a:p>
            <a:pPr marL="285750" indent="-285750" algn="ctr">
              <a:lnSpc>
                <a:spcPts val="1800"/>
              </a:lnSpc>
              <a:buFont typeface="Wingdings" panose="05000000000000000000" charset="0"/>
              <a:buChar char=""/>
            </a:pPr>
            <a:r>
              <a:rPr lang="zh-CN" altLang="en-US" sz="1800" b="0" dirty="0">
                <a:solidFill>
                  <a:schemeClr val="bg1"/>
                </a:solidFill>
                <a:sym typeface="+mn-ea"/>
              </a:rPr>
              <a:t>更换数据源和图表</a:t>
            </a:r>
            <a:endParaRPr lang="zh-CN" altLang="en-US" sz="1800" b="0" dirty="0">
              <a:solidFill>
                <a:schemeClr val="bg1"/>
              </a:solidFill>
              <a:sym typeface="+mn-ea"/>
            </a:endParaRPr>
          </a:p>
          <a:p>
            <a:pPr indent="0" algn="ctr">
              <a:lnSpc>
                <a:spcPts val="1800"/>
              </a:lnSpc>
              <a:buFont typeface="Wingdings" panose="05000000000000000000" charset="0"/>
              <a:buNone/>
            </a:pP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p:txBody>
      </p:sp>
      <p:grpSp>
        <p:nvGrpSpPr>
          <p:cNvPr id="88" name="组合 87"/>
          <p:cNvGrpSpPr/>
          <p:nvPr/>
        </p:nvGrpSpPr>
        <p:grpSpPr>
          <a:xfrm>
            <a:off x="1637665" y="2012315"/>
            <a:ext cx="1282700" cy="1031240"/>
            <a:chOff x="5967413" y="1090613"/>
            <a:chExt cx="790575" cy="658813"/>
          </a:xfrm>
          <a:solidFill>
            <a:srgbClr val="45D8FF"/>
          </a:solidFill>
          <a:effectLst>
            <a:outerShdw blurRad="127000" algn="ctr" rotWithShape="0">
              <a:srgbClr val="45D8FF">
                <a:alpha val="90000"/>
              </a:srgbClr>
            </a:outerShdw>
          </a:effectLst>
        </p:grpSpPr>
        <p:sp>
          <p:nvSpPr>
            <p:cNvPr id="89" name="Freeform 33"/>
            <p:cNvSpPr>
              <a:spLocks noEditPoints="1"/>
            </p:cNvSpPr>
            <p:nvPr/>
          </p:nvSpPr>
          <p:spPr bwMode="auto">
            <a:xfrm>
              <a:off x="6081713" y="1187450"/>
              <a:ext cx="563563" cy="403225"/>
            </a:xfrm>
            <a:custGeom>
              <a:avLst/>
              <a:gdLst>
                <a:gd name="T0" fmla="*/ 5 w 150"/>
                <a:gd name="T1" fmla="*/ 107 h 107"/>
                <a:gd name="T2" fmla="*/ 2 w 150"/>
                <a:gd name="T3" fmla="*/ 106 h 107"/>
                <a:gd name="T4" fmla="*/ 2 w 150"/>
                <a:gd name="T5" fmla="*/ 106 h 107"/>
                <a:gd name="T6" fmla="*/ 0 w 150"/>
                <a:gd name="T7" fmla="*/ 102 h 107"/>
                <a:gd name="T8" fmla="*/ 0 w 150"/>
                <a:gd name="T9" fmla="*/ 102 h 107"/>
                <a:gd name="T10" fmla="*/ 0 w 150"/>
                <a:gd name="T11" fmla="*/ 4 h 107"/>
                <a:gd name="T12" fmla="*/ 2 w 150"/>
                <a:gd name="T13" fmla="*/ 1 h 107"/>
                <a:gd name="T14" fmla="*/ 2 w 150"/>
                <a:gd name="T15" fmla="*/ 1 h 107"/>
                <a:gd name="T16" fmla="*/ 5 w 150"/>
                <a:gd name="T17" fmla="*/ 0 h 107"/>
                <a:gd name="T18" fmla="*/ 5 w 150"/>
                <a:gd name="T19" fmla="*/ 0 h 107"/>
                <a:gd name="T20" fmla="*/ 145 w 150"/>
                <a:gd name="T21" fmla="*/ 0 h 107"/>
                <a:gd name="T22" fmla="*/ 149 w 150"/>
                <a:gd name="T23" fmla="*/ 1 h 107"/>
                <a:gd name="T24" fmla="*/ 149 w 150"/>
                <a:gd name="T25" fmla="*/ 1 h 107"/>
                <a:gd name="T26" fmla="*/ 150 w 150"/>
                <a:gd name="T27" fmla="*/ 4 h 107"/>
                <a:gd name="T28" fmla="*/ 150 w 150"/>
                <a:gd name="T29" fmla="*/ 4 h 107"/>
                <a:gd name="T30" fmla="*/ 150 w 150"/>
                <a:gd name="T31" fmla="*/ 102 h 107"/>
                <a:gd name="T32" fmla="*/ 149 w 150"/>
                <a:gd name="T33" fmla="*/ 106 h 107"/>
                <a:gd name="T34" fmla="*/ 149 w 150"/>
                <a:gd name="T35" fmla="*/ 106 h 107"/>
                <a:gd name="T36" fmla="*/ 145 w 150"/>
                <a:gd name="T37" fmla="*/ 107 h 107"/>
                <a:gd name="T38" fmla="*/ 145 w 150"/>
                <a:gd name="T39" fmla="*/ 107 h 107"/>
                <a:gd name="T40" fmla="*/ 5 w 150"/>
                <a:gd name="T41" fmla="*/ 107 h 107"/>
                <a:gd name="T42" fmla="*/ 145 w 150"/>
                <a:gd name="T43" fmla="*/ 102 h 107"/>
                <a:gd name="T44" fmla="*/ 145 w 150"/>
                <a:gd name="T45" fmla="*/ 98 h 107"/>
                <a:gd name="T46" fmla="*/ 145 w 150"/>
                <a:gd name="T47" fmla="*/ 102 h 107"/>
                <a:gd name="T48" fmla="*/ 10 w 150"/>
                <a:gd name="T49" fmla="*/ 98 h 107"/>
                <a:gd name="T50" fmla="*/ 141 w 150"/>
                <a:gd name="T51" fmla="*/ 98 h 107"/>
                <a:gd name="T52" fmla="*/ 141 w 150"/>
                <a:gd name="T53" fmla="*/ 9 h 107"/>
                <a:gd name="T54" fmla="*/ 10 w 150"/>
                <a:gd name="T55" fmla="*/ 9 h 107"/>
                <a:gd name="T56" fmla="*/ 10 w 150"/>
                <a:gd name="T57"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 h="107">
                  <a:moveTo>
                    <a:pt x="5" y="107"/>
                  </a:moveTo>
                  <a:cubicBezTo>
                    <a:pt x="4" y="107"/>
                    <a:pt x="3" y="107"/>
                    <a:pt x="2" y="106"/>
                  </a:cubicBezTo>
                  <a:cubicBezTo>
                    <a:pt x="2" y="106"/>
                    <a:pt x="2" y="106"/>
                    <a:pt x="2" y="106"/>
                  </a:cubicBezTo>
                  <a:cubicBezTo>
                    <a:pt x="1" y="105"/>
                    <a:pt x="0" y="104"/>
                    <a:pt x="0" y="102"/>
                  </a:cubicBezTo>
                  <a:cubicBezTo>
                    <a:pt x="0" y="102"/>
                    <a:pt x="0" y="102"/>
                    <a:pt x="0" y="102"/>
                  </a:cubicBezTo>
                  <a:cubicBezTo>
                    <a:pt x="0" y="4"/>
                    <a:pt x="0" y="4"/>
                    <a:pt x="0" y="4"/>
                  </a:cubicBezTo>
                  <a:cubicBezTo>
                    <a:pt x="0" y="3"/>
                    <a:pt x="1" y="2"/>
                    <a:pt x="2" y="1"/>
                  </a:cubicBezTo>
                  <a:cubicBezTo>
                    <a:pt x="2" y="1"/>
                    <a:pt x="2" y="1"/>
                    <a:pt x="2" y="1"/>
                  </a:cubicBezTo>
                  <a:cubicBezTo>
                    <a:pt x="3" y="0"/>
                    <a:pt x="4" y="0"/>
                    <a:pt x="5" y="0"/>
                  </a:cubicBezTo>
                  <a:cubicBezTo>
                    <a:pt x="5" y="0"/>
                    <a:pt x="5" y="0"/>
                    <a:pt x="5" y="0"/>
                  </a:cubicBezTo>
                  <a:cubicBezTo>
                    <a:pt x="145" y="0"/>
                    <a:pt x="145" y="0"/>
                    <a:pt x="145" y="0"/>
                  </a:cubicBezTo>
                  <a:cubicBezTo>
                    <a:pt x="147" y="0"/>
                    <a:pt x="148" y="0"/>
                    <a:pt x="149" y="1"/>
                  </a:cubicBezTo>
                  <a:cubicBezTo>
                    <a:pt x="149" y="1"/>
                    <a:pt x="149" y="1"/>
                    <a:pt x="149" y="1"/>
                  </a:cubicBezTo>
                  <a:cubicBezTo>
                    <a:pt x="150" y="2"/>
                    <a:pt x="150" y="3"/>
                    <a:pt x="150" y="4"/>
                  </a:cubicBezTo>
                  <a:cubicBezTo>
                    <a:pt x="150" y="4"/>
                    <a:pt x="150" y="4"/>
                    <a:pt x="150" y="4"/>
                  </a:cubicBezTo>
                  <a:cubicBezTo>
                    <a:pt x="150" y="102"/>
                    <a:pt x="150" y="102"/>
                    <a:pt x="150" y="102"/>
                  </a:cubicBezTo>
                  <a:cubicBezTo>
                    <a:pt x="150" y="104"/>
                    <a:pt x="150" y="105"/>
                    <a:pt x="149" y="106"/>
                  </a:cubicBezTo>
                  <a:cubicBezTo>
                    <a:pt x="149" y="106"/>
                    <a:pt x="149" y="106"/>
                    <a:pt x="149" y="106"/>
                  </a:cubicBezTo>
                  <a:cubicBezTo>
                    <a:pt x="148" y="107"/>
                    <a:pt x="147" y="107"/>
                    <a:pt x="145" y="107"/>
                  </a:cubicBezTo>
                  <a:cubicBezTo>
                    <a:pt x="145" y="107"/>
                    <a:pt x="145" y="107"/>
                    <a:pt x="145" y="107"/>
                  </a:cubicBezTo>
                  <a:cubicBezTo>
                    <a:pt x="5" y="107"/>
                    <a:pt x="5" y="107"/>
                    <a:pt x="5" y="107"/>
                  </a:cubicBezTo>
                  <a:close/>
                  <a:moveTo>
                    <a:pt x="145" y="102"/>
                  </a:moveTo>
                  <a:cubicBezTo>
                    <a:pt x="145" y="98"/>
                    <a:pt x="145" y="98"/>
                    <a:pt x="145" y="98"/>
                  </a:cubicBezTo>
                  <a:cubicBezTo>
                    <a:pt x="145" y="102"/>
                    <a:pt x="145" y="102"/>
                    <a:pt x="145" y="102"/>
                  </a:cubicBezTo>
                  <a:close/>
                  <a:moveTo>
                    <a:pt x="10" y="98"/>
                  </a:moveTo>
                  <a:cubicBezTo>
                    <a:pt x="141" y="98"/>
                    <a:pt x="141" y="98"/>
                    <a:pt x="141" y="98"/>
                  </a:cubicBezTo>
                  <a:cubicBezTo>
                    <a:pt x="141" y="9"/>
                    <a:pt x="141" y="9"/>
                    <a:pt x="141" y="9"/>
                  </a:cubicBezTo>
                  <a:cubicBezTo>
                    <a:pt x="10" y="9"/>
                    <a:pt x="10" y="9"/>
                    <a:pt x="10" y="9"/>
                  </a:cubicBezTo>
                  <a:cubicBezTo>
                    <a:pt x="10" y="98"/>
                    <a:pt x="10" y="98"/>
                    <a:pt x="10"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0" name="Freeform 34"/>
            <p:cNvSpPr/>
            <p:nvPr/>
          </p:nvSpPr>
          <p:spPr bwMode="auto">
            <a:xfrm>
              <a:off x="6088063" y="1271588"/>
              <a:ext cx="549275" cy="233363"/>
            </a:xfrm>
            <a:custGeom>
              <a:avLst/>
              <a:gdLst>
                <a:gd name="T0" fmla="*/ 71 w 146"/>
                <a:gd name="T1" fmla="*/ 60 h 62"/>
                <a:gd name="T2" fmla="*/ 57 w 146"/>
                <a:gd name="T3" fmla="*/ 29 h 62"/>
                <a:gd name="T4" fmla="*/ 53 w 146"/>
                <a:gd name="T5" fmla="*/ 38 h 62"/>
                <a:gd name="T6" fmla="*/ 48 w 146"/>
                <a:gd name="T7" fmla="*/ 41 h 62"/>
                <a:gd name="T8" fmla="*/ 48 w 146"/>
                <a:gd name="T9" fmla="*/ 41 h 62"/>
                <a:gd name="T10" fmla="*/ 4 w 146"/>
                <a:gd name="T11" fmla="*/ 41 h 62"/>
                <a:gd name="T12" fmla="*/ 4 w 146"/>
                <a:gd name="T13" fmla="*/ 41 h 62"/>
                <a:gd name="T14" fmla="*/ 0 w 146"/>
                <a:gd name="T15" fmla="*/ 36 h 62"/>
                <a:gd name="T16" fmla="*/ 0 w 146"/>
                <a:gd name="T17" fmla="*/ 36 h 62"/>
                <a:gd name="T18" fmla="*/ 4 w 146"/>
                <a:gd name="T19" fmla="*/ 31 h 62"/>
                <a:gd name="T20" fmla="*/ 4 w 146"/>
                <a:gd name="T21" fmla="*/ 31 h 62"/>
                <a:gd name="T22" fmla="*/ 45 w 146"/>
                <a:gd name="T23" fmla="*/ 31 h 62"/>
                <a:gd name="T24" fmla="*/ 53 w 146"/>
                <a:gd name="T25" fmla="*/ 15 h 62"/>
                <a:gd name="T26" fmla="*/ 57 w 146"/>
                <a:gd name="T27" fmla="*/ 13 h 62"/>
                <a:gd name="T28" fmla="*/ 57 w 146"/>
                <a:gd name="T29" fmla="*/ 13 h 62"/>
                <a:gd name="T30" fmla="*/ 62 w 146"/>
                <a:gd name="T31" fmla="*/ 15 h 62"/>
                <a:gd name="T32" fmla="*/ 62 w 146"/>
                <a:gd name="T33" fmla="*/ 15 h 62"/>
                <a:gd name="T34" fmla="*/ 74 w 146"/>
                <a:gd name="T35" fmla="*/ 44 h 62"/>
                <a:gd name="T36" fmla="*/ 86 w 146"/>
                <a:gd name="T37" fmla="*/ 4 h 62"/>
                <a:gd name="T38" fmla="*/ 90 w 146"/>
                <a:gd name="T39" fmla="*/ 0 h 62"/>
                <a:gd name="T40" fmla="*/ 90 w 146"/>
                <a:gd name="T41" fmla="*/ 0 h 62"/>
                <a:gd name="T42" fmla="*/ 95 w 146"/>
                <a:gd name="T43" fmla="*/ 3 h 62"/>
                <a:gd name="T44" fmla="*/ 95 w 146"/>
                <a:gd name="T45" fmla="*/ 3 h 62"/>
                <a:gd name="T46" fmla="*/ 107 w 146"/>
                <a:gd name="T47" fmla="*/ 31 h 62"/>
                <a:gd name="T48" fmla="*/ 141 w 146"/>
                <a:gd name="T49" fmla="*/ 31 h 62"/>
                <a:gd name="T50" fmla="*/ 146 w 146"/>
                <a:gd name="T51" fmla="*/ 36 h 62"/>
                <a:gd name="T52" fmla="*/ 146 w 146"/>
                <a:gd name="T53" fmla="*/ 36 h 62"/>
                <a:gd name="T54" fmla="*/ 141 w 146"/>
                <a:gd name="T55" fmla="*/ 41 h 62"/>
                <a:gd name="T56" fmla="*/ 141 w 146"/>
                <a:gd name="T57" fmla="*/ 41 h 62"/>
                <a:gd name="T58" fmla="*/ 104 w 146"/>
                <a:gd name="T59" fmla="*/ 41 h 62"/>
                <a:gd name="T60" fmla="*/ 99 w 146"/>
                <a:gd name="T61" fmla="*/ 38 h 62"/>
                <a:gd name="T62" fmla="*/ 99 w 146"/>
                <a:gd name="T63" fmla="*/ 38 h 62"/>
                <a:gd name="T64" fmla="*/ 91 w 146"/>
                <a:gd name="T65" fmla="*/ 19 h 62"/>
                <a:gd name="T66" fmla="*/ 79 w 146"/>
                <a:gd name="T67" fmla="*/ 59 h 62"/>
                <a:gd name="T68" fmla="*/ 75 w 146"/>
                <a:gd name="T69" fmla="*/ 62 h 62"/>
                <a:gd name="T70" fmla="*/ 75 w 146"/>
                <a:gd name="T71" fmla="*/ 62 h 62"/>
                <a:gd name="T72" fmla="*/ 75 w 146"/>
                <a:gd name="T73" fmla="*/ 62 h 62"/>
                <a:gd name="T74" fmla="*/ 75 w 146"/>
                <a:gd name="T75" fmla="*/ 62 h 62"/>
                <a:gd name="T76" fmla="*/ 71 w 146"/>
                <a:gd name="T77"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62">
                  <a:moveTo>
                    <a:pt x="71" y="60"/>
                  </a:moveTo>
                  <a:cubicBezTo>
                    <a:pt x="57" y="29"/>
                    <a:pt x="57" y="29"/>
                    <a:pt x="57" y="29"/>
                  </a:cubicBezTo>
                  <a:cubicBezTo>
                    <a:pt x="53" y="38"/>
                    <a:pt x="53" y="38"/>
                    <a:pt x="53" y="38"/>
                  </a:cubicBezTo>
                  <a:cubicBezTo>
                    <a:pt x="52" y="40"/>
                    <a:pt x="50" y="41"/>
                    <a:pt x="48" y="41"/>
                  </a:cubicBezTo>
                  <a:cubicBezTo>
                    <a:pt x="48" y="41"/>
                    <a:pt x="48" y="41"/>
                    <a:pt x="48" y="41"/>
                  </a:cubicBezTo>
                  <a:cubicBezTo>
                    <a:pt x="4" y="41"/>
                    <a:pt x="4" y="41"/>
                    <a:pt x="4" y="41"/>
                  </a:cubicBezTo>
                  <a:cubicBezTo>
                    <a:pt x="4" y="41"/>
                    <a:pt x="4" y="41"/>
                    <a:pt x="4" y="41"/>
                  </a:cubicBezTo>
                  <a:cubicBezTo>
                    <a:pt x="2" y="41"/>
                    <a:pt x="0" y="39"/>
                    <a:pt x="0" y="36"/>
                  </a:cubicBezTo>
                  <a:cubicBezTo>
                    <a:pt x="0" y="36"/>
                    <a:pt x="0" y="36"/>
                    <a:pt x="0" y="36"/>
                  </a:cubicBezTo>
                  <a:cubicBezTo>
                    <a:pt x="0" y="34"/>
                    <a:pt x="2" y="31"/>
                    <a:pt x="4" y="31"/>
                  </a:cubicBezTo>
                  <a:cubicBezTo>
                    <a:pt x="4" y="31"/>
                    <a:pt x="4" y="31"/>
                    <a:pt x="4" y="31"/>
                  </a:cubicBezTo>
                  <a:cubicBezTo>
                    <a:pt x="45" y="31"/>
                    <a:pt x="45" y="31"/>
                    <a:pt x="45" y="31"/>
                  </a:cubicBezTo>
                  <a:cubicBezTo>
                    <a:pt x="53" y="15"/>
                    <a:pt x="53" y="15"/>
                    <a:pt x="53" y="15"/>
                  </a:cubicBezTo>
                  <a:cubicBezTo>
                    <a:pt x="54" y="14"/>
                    <a:pt x="55" y="12"/>
                    <a:pt x="57" y="13"/>
                  </a:cubicBezTo>
                  <a:cubicBezTo>
                    <a:pt x="57" y="13"/>
                    <a:pt x="57" y="13"/>
                    <a:pt x="57" y="13"/>
                  </a:cubicBezTo>
                  <a:cubicBezTo>
                    <a:pt x="59" y="13"/>
                    <a:pt x="61" y="14"/>
                    <a:pt x="62" y="15"/>
                  </a:cubicBezTo>
                  <a:cubicBezTo>
                    <a:pt x="62" y="15"/>
                    <a:pt x="62" y="15"/>
                    <a:pt x="62" y="15"/>
                  </a:cubicBezTo>
                  <a:cubicBezTo>
                    <a:pt x="74" y="44"/>
                    <a:pt x="74" y="44"/>
                    <a:pt x="74" y="44"/>
                  </a:cubicBezTo>
                  <a:cubicBezTo>
                    <a:pt x="86" y="4"/>
                    <a:pt x="86" y="4"/>
                    <a:pt x="86" y="4"/>
                  </a:cubicBezTo>
                  <a:cubicBezTo>
                    <a:pt x="86" y="2"/>
                    <a:pt x="88" y="0"/>
                    <a:pt x="90" y="0"/>
                  </a:cubicBezTo>
                  <a:cubicBezTo>
                    <a:pt x="90" y="0"/>
                    <a:pt x="90" y="0"/>
                    <a:pt x="90" y="0"/>
                  </a:cubicBezTo>
                  <a:cubicBezTo>
                    <a:pt x="92" y="0"/>
                    <a:pt x="94" y="1"/>
                    <a:pt x="95" y="3"/>
                  </a:cubicBezTo>
                  <a:cubicBezTo>
                    <a:pt x="95" y="3"/>
                    <a:pt x="95" y="3"/>
                    <a:pt x="95" y="3"/>
                  </a:cubicBezTo>
                  <a:cubicBezTo>
                    <a:pt x="107" y="31"/>
                    <a:pt x="107" y="31"/>
                    <a:pt x="107" y="31"/>
                  </a:cubicBezTo>
                  <a:cubicBezTo>
                    <a:pt x="141" y="31"/>
                    <a:pt x="141" y="31"/>
                    <a:pt x="141" y="31"/>
                  </a:cubicBezTo>
                  <a:cubicBezTo>
                    <a:pt x="144" y="31"/>
                    <a:pt x="146" y="34"/>
                    <a:pt x="146" y="36"/>
                  </a:cubicBezTo>
                  <a:cubicBezTo>
                    <a:pt x="146" y="36"/>
                    <a:pt x="146" y="36"/>
                    <a:pt x="146" y="36"/>
                  </a:cubicBezTo>
                  <a:cubicBezTo>
                    <a:pt x="146" y="39"/>
                    <a:pt x="144" y="41"/>
                    <a:pt x="141" y="41"/>
                  </a:cubicBezTo>
                  <a:cubicBezTo>
                    <a:pt x="141" y="41"/>
                    <a:pt x="141" y="41"/>
                    <a:pt x="141" y="41"/>
                  </a:cubicBezTo>
                  <a:cubicBezTo>
                    <a:pt x="104" y="41"/>
                    <a:pt x="104" y="41"/>
                    <a:pt x="104" y="41"/>
                  </a:cubicBezTo>
                  <a:cubicBezTo>
                    <a:pt x="102" y="41"/>
                    <a:pt x="100" y="40"/>
                    <a:pt x="99" y="38"/>
                  </a:cubicBezTo>
                  <a:cubicBezTo>
                    <a:pt x="99" y="38"/>
                    <a:pt x="99" y="38"/>
                    <a:pt x="99" y="38"/>
                  </a:cubicBezTo>
                  <a:cubicBezTo>
                    <a:pt x="91" y="19"/>
                    <a:pt x="91" y="19"/>
                    <a:pt x="91" y="19"/>
                  </a:cubicBezTo>
                  <a:cubicBezTo>
                    <a:pt x="79" y="59"/>
                    <a:pt x="79" y="59"/>
                    <a:pt x="79" y="59"/>
                  </a:cubicBezTo>
                  <a:cubicBezTo>
                    <a:pt x="79" y="61"/>
                    <a:pt x="77" y="62"/>
                    <a:pt x="75" y="62"/>
                  </a:cubicBezTo>
                  <a:cubicBezTo>
                    <a:pt x="75" y="62"/>
                    <a:pt x="75" y="62"/>
                    <a:pt x="75" y="62"/>
                  </a:cubicBezTo>
                  <a:cubicBezTo>
                    <a:pt x="75" y="62"/>
                    <a:pt x="75" y="62"/>
                    <a:pt x="75" y="62"/>
                  </a:cubicBezTo>
                  <a:cubicBezTo>
                    <a:pt x="75" y="62"/>
                    <a:pt x="75" y="62"/>
                    <a:pt x="75" y="62"/>
                  </a:cubicBezTo>
                  <a:cubicBezTo>
                    <a:pt x="73" y="62"/>
                    <a:pt x="71" y="61"/>
                    <a:pt x="71"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1" name="Freeform 35"/>
            <p:cNvSpPr/>
            <p:nvPr/>
          </p:nvSpPr>
          <p:spPr bwMode="auto">
            <a:xfrm>
              <a:off x="5967413" y="1090613"/>
              <a:ext cx="790575" cy="658813"/>
            </a:xfrm>
            <a:custGeom>
              <a:avLst/>
              <a:gdLst>
                <a:gd name="T0" fmla="*/ 144 w 210"/>
                <a:gd name="T1" fmla="*/ 174 h 175"/>
                <a:gd name="T2" fmla="*/ 142 w 210"/>
                <a:gd name="T3" fmla="*/ 171 h 175"/>
                <a:gd name="T4" fmla="*/ 142 w 210"/>
                <a:gd name="T5" fmla="*/ 159 h 175"/>
                <a:gd name="T6" fmla="*/ 68 w 210"/>
                <a:gd name="T7" fmla="*/ 171 h 175"/>
                <a:gd name="T8" fmla="*/ 67 w 210"/>
                <a:gd name="T9" fmla="*/ 174 h 175"/>
                <a:gd name="T10" fmla="*/ 63 w 210"/>
                <a:gd name="T11" fmla="*/ 175 h 175"/>
                <a:gd name="T12" fmla="*/ 33 w 210"/>
                <a:gd name="T13" fmla="*/ 174 h 175"/>
                <a:gd name="T14" fmla="*/ 32 w 210"/>
                <a:gd name="T15" fmla="*/ 171 h 175"/>
                <a:gd name="T16" fmla="*/ 32 w 210"/>
                <a:gd name="T17" fmla="*/ 158 h 175"/>
                <a:gd name="T18" fmla="*/ 0 w 210"/>
                <a:gd name="T19" fmla="*/ 121 h 175"/>
                <a:gd name="T20" fmla="*/ 38 w 210"/>
                <a:gd name="T21" fmla="*/ 0 h 175"/>
                <a:gd name="T22" fmla="*/ 172 w 210"/>
                <a:gd name="T23" fmla="*/ 0 h 175"/>
                <a:gd name="T24" fmla="*/ 172 w 210"/>
                <a:gd name="T25" fmla="*/ 9 h 175"/>
                <a:gd name="T26" fmla="*/ 10 w 210"/>
                <a:gd name="T27" fmla="*/ 37 h 175"/>
                <a:gd name="T28" fmla="*/ 10 w 210"/>
                <a:gd name="T29" fmla="*/ 121 h 175"/>
                <a:gd name="T30" fmla="*/ 37 w 210"/>
                <a:gd name="T31" fmla="*/ 149 h 175"/>
                <a:gd name="T32" fmla="*/ 41 w 210"/>
                <a:gd name="T33" fmla="*/ 154 h 175"/>
                <a:gd name="T34" fmla="*/ 59 w 210"/>
                <a:gd name="T35" fmla="*/ 166 h 175"/>
                <a:gd name="T36" fmla="*/ 60 w 210"/>
                <a:gd name="T37" fmla="*/ 151 h 175"/>
                <a:gd name="T38" fmla="*/ 63 w 210"/>
                <a:gd name="T39" fmla="*/ 149 h 175"/>
                <a:gd name="T40" fmla="*/ 147 w 210"/>
                <a:gd name="T41" fmla="*/ 149 h 175"/>
                <a:gd name="T42" fmla="*/ 151 w 210"/>
                <a:gd name="T43" fmla="*/ 151 h 175"/>
                <a:gd name="T44" fmla="*/ 152 w 210"/>
                <a:gd name="T45" fmla="*/ 154 h 175"/>
                <a:gd name="T46" fmla="*/ 169 w 210"/>
                <a:gd name="T47" fmla="*/ 166 h 175"/>
                <a:gd name="T48" fmla="*/ 174 w 210"/>
                <a:gd name="T49" fmla="*/ 149 h 175"/>
                <a:gd name="T50" fmla="*/ 200 w 210"/>
                <a:gd name="T51" fmla="*/ 121 h 175"/>
                <a:gd name="T52" fmla="*/ 200 w 210"/>
                <a:gd name="T53" fmla="*/ 37 h 175"/>
                <a:gd name="T54" fmla="*/ 172 w 210"/>
                <a:gd name="T55" fmla="*/ 9 h 175"/>
                <a:gd name="T56" fmla="*/ 172 w 210"/>
                <a:gd name="T57" fmla="*/ 0 h 175"/>
                <a:gd name="T58" fmla="*/ 210 w 210"/>
                <a:gd name="T59" fmla="*/ 37 h 175"/>
                <a:gd name="T60" fmla="*/ 179 w 210"/>
                <a:gd name="T61" fmla="*/ 158 h 175"/>
                <a:gd name="T62" fmla="*/ 179 w 210"/>
                <a:gd name="T63" fmla="*/ 171 h 175"/>
                <a:gd name="T64" fmla="*/ 177 w 210"/>
                <a:gd name="T65" fmla="*/ 174 h 175"/>
                <a:gd name="T66" fmla="*/ 174 w 210"/>
                <a:gd name="T6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0" h="175">
                  <a:moveTo>
                    <a:pt x="147" y="175"/>
                  </a:moveTo>
                  <a:cubicBezTo>
                    <a:pt x="146" y="175"/>
                    <a:pt x="145" y="175"/>
                    <a:pt x="144" y="174"/>
                  </a:cubicBezTo>
                  <a:cubicBezTo>
                    <a:pt x="144" y="174"/>
                    <a:pt x="144" y="174"/>
                    <a:pt x="144" y="174"/>
                  </a:cubicBezTo>
                  <a:cubicBezTo>
                    <a:pt x="143" y="173"/>
                    <a:pt x="142" y="172"/>
                    <a:pt x="142" y="171"/>
                  </a:cubicBezTo>
                  <a:cubicBezTo>
                    <a:pt x="142" y="171"/>
                    <a:pt x="142" y="171"/>
                    <a:pt x="142" y="171"/>
                  </a:cubicBezTo>
                  <a:cubicBezTo>
                    <a:pt x="142" y="159"/>
                    <a:pt x="142" y="159"/>
                    <a:pt x="142" y="159"/>
                  </a:cubicBezTo>
                  <a:cubicBezTo>
                    <a:pt x="68" y="159"/>
                    <a:pt x="68" y="159"/>
                    <a:pt x="68" y="159"/>
                  </a:cubicBezTo>
                  <a:cubicBezTo>
                    <a:pt x="68" y="171"/>
                    <a:pt x="68" y="171"/>
                    <a:pt x="68" y="171"/>
                  </a:cubicBezTo>
                  <a:cubicBezTo>
                    <a:pt x="68" y="172"/>
                    <a:pt x="68" y="173"/>
                    <a:pt x="67" y="174"/>
                  </a:cubicBezTo>
                  <a:cubicBezTo>
                    <a:pt x="67" y="174"/>
                    <a:pt x="67" y="174"/>
                    <a:pt x="67" y="174"/>
                  </a:cubicBezTo>
                  <a:cubicBezTo>
                    <a:pt x="66" y="175"/>
                    <a:pt x="65" y="175"/>
                    <a:pt x="63" y="175"/>
                  </a:cubicBezTo>
                  <a:cubicBezTo>
                    <a:pt x="63" y="175"/>
                    <a:pt x="63" y="175"/>
                    <a:pt x="63" y="175"/>
                  </a:cubicBezTo>
                  <a:cubicBezTo>
                    <a:pt x="36" y="175"/>
                    <a:pt x="36" y="175"/>
                    <a:pt x="36" y="175"/>
                  </a:cubicBezTo>
                  <a:cubicBezTo>
                    <a:pt x="35" y="175"/>
                    <a:pt x="34" y="175"/>
                    <a:pt x="33" y="174"/>
                  </a:cubicBezTo>
                  <a:cubicBezTo>
                    <a:pt x="33" y="174"/>
                    <a:pt x="33" y="174"/>
                    <a:pt x="33" y="174"/>
                  </a:cubicBezTo>
                  <a:cubicBezTo>
                    <a:pt x="32" y="173"/>
                    <a:pt x="32" y="172"/>
                    <a:pt x="32" y="171"/>
                  </a:cubicBezTo>
                  <a:cubicBezTo>
                    <a:pt x="32" y="171"/>
                    <a:pt x="32" y="171"/>
                    <a:pt x="32" y="171"/>
                  </a:cubicBezTo>
                  <a:cubicBezTo>
                    <a:pt x="32" y="158"/>
                    <a:pt x="32" y="158"/>
                    <a:pt x="32" y="158"/>
                  </a:cubicBezTo>
                  <a:cubicBezTo>
                    <a:pt x="14" y="155"/>
                    <a:pt x="0" y="140"/>
                    <a:pt x="0" y="121"/>
                  </a:cubicBezTo>
                  <a:cubicBezTo>
                    <a:pt x="0" y="121"/>
                    <a:pt x="0" y="121"/>
                    <a:pt x="0" y="121"/>
                  </a:cubicBezTo>
                  <a:cubicBezTo>
                    <a:pt x="0" y="37"/>
                    <a:pt x="0" y="37"/>
                    <a:pt x="0" y="37"/>
                  </a:cubicBezTo>
                  <a:cubicBezTo>
                    <a:pt x="0" y="17"/>
                    <a:pt x="17" y="0"/>
                    <a:pt x="38" y="0"/>
                  </a:cubicBezTo>
                  <a:cubicBezTo>
                    <a:pt x="38" y="0"/>
                    <a:pt x="38" y="0"/>
                    <a:pt x="38" y="0"/>
                  </a:cubicBezTo>
                  <a:cubicBezTo>
                    <a:pt x="172" y="0"/>
                    <a:pt x="172" y="0"/>
                    <a:pt x="172" y="0"/>
                  </a:cubicBezTo>
                  <a:cubicBezTo>
                    <a:pt x="172" y="5"/>
                    <a:pt x="172" y="5"/>
                    <a:pt x="172" y="5"/>
                  </a:cubicBezTo>
                  <a:cubicBezTo>
                    <a:pt x="172" y="9"/>
                    <a:pt x="172" y="9"/>
                    <a:pt x="172" y="9"/>
                  </a:cubicBezTo>
                  <a:cubicBezTo>
                    <a:pt x="38" y="9"/>
                    <a:pt x="38" y="9"/>
                    <a:pt x="38" y="9"/>
                  </a:cubicBezTo>
                  <a:cubicBezTo>
                    <a:pt x="22" y="9"/>
                    <a:pt x="10" y="22"/>
                    <a:pt x="10" y="37"/>
                  </a:cubicBezTo>
                  <a:cubicBezTo>
                    <a:pt x="10" y="37"/>
                    <a:pt x="10" y="37"/>
                    <a:pt x="10" y="37"/>
                  </a:cubicBezTo>
                  <a:cubicBezTo>
                    <a:pt x="10" y="121"/>
                    <a:pt x="10" y="121"/>
                    <a:pt x="10" y="121"/>
                  </a:cubicBezTo>
                  <a:cubicBezTo>
                    <a:pt x="10" y="136"/>
                    <a:pt x="22" y="149"/>
                    <a:pt x="37" y="149"/>
                  </a:cubicBezTo>
                  <a:cubicBezTo>
                    <a:pt x="37" y="149"/>
                    <a:pt x="37" y="149"/>
                    <a:pt x="37" y="149"/>
                  </a:cubicBezTo>
                  <a:cubicBezTo>
                    <a:pt x="39" y="149"/>
                    <a:pt x="41" y="151"/>
                    <a:pt x="41" y="154"/>
                  </a:cubicBezTo>
                  <a:cubicBezTo>
                    <a:pt x="41" y="154"/>
                    <a:pt x="41" y="154"/>
                    <a:pt x="41" y="154"/>
                  </a:cubicBezTo>
                  <a:cubicBezTo>
                    <a:pt x="41" y="166"/>
                    <a:pt x="41" y="166"/>
                    <a:pt x="41" y="166"/>
                  </a:cubicBezTo>
                  <a:cubicBezTo>
                    <a:pt x="59" y="166"/>
                    <a:pt x="59" y="166"/>
                    <a:pt x="59" y="166"/>
                  </a:cubicBezTo>
                  <a:cubicBezTo>
                    <a:pt x="59" y="154"/>
                    <a:pt x="59" y="154"/>
                    <a:pt x="59" y="154"/>
                  </a:cubicBezTo>
                  <a:cubicBezTo>
                    <a:pt x="59" y="153"/>
                    <a:pt x="59" y="152"/>
                    <a:pt x="60" y="151"/>
                  </a:cubicBezTo>
                  <a:cubicBezTo>
                    <a:pt x="60" y="151"/>
                    <a:pt x="60" y="151"/>
                    <a:pt x="60" y="151"/>
                  </a:cubicBezTo>
                  <a:cubicBezTo>
                    <a:pt x="61" y="150"/>
                    <a:pt x="62" y="149"/>
                    <a:pt x="63" y="149"/>
                  </a:cubicBezTo>
                  <a:cubicBezTo>
                    <a:pt x="63" y="149"/>
                    <a:pt x="63" y="149"/>
                    <a:pt x="63" y="149"/>
                  </a:cubicBezTo>
                  <a:cubicBezTo>
                    <a:pt x="147" y="149"/>
                    <a:pt x="147" y="149"/>
                    <a:pt x="147" y="149"/>
                  </a:cubicBezTo>
                  <a:cubicBezTo>
                    <a:pt x="148" y="149"/>
                    <a:pt x="150" y="150"/>
                    <a:pt x="151" y="151"/>
                  </a:cubicBezTo>
                  <a:cubicBezTo>
                    <a:pt x="151" y="151"/>
                    <a:pt x="151" y="151"/>
                    <a:pt x="151" y="151"/>
                  </a:cubicBezTo>
                  <a:cubicBezTo>
                    <a:pt x="151" y="152"/>
                    <a:pt x="152" y="153"/>
                    <a:pt x="152" y="154"/>
                  </a:cubicBezTo>
                  <a:cubicBezTo>
                    <a:pt x="152" y="154"/>
                    <a:pt x="152" y="154"/>
                    <a:pt x="152" y="154"/>
                  </a:cubicBezTo>
                  <a:cubicBezTo>
                    <a:pt x="152" y="166"/>
                    <a:pt x="152" y="166"/>
                    <a:pt x="152" y="166"/>
                  </a:cubicBezTo>
                  <a:cubicBezTo>
                    <a:pt x="169" y="166"/>
                    <a:pt x="169" y="166"/>
                    <a:pt x="169" y="166"/>
                  </a:cubicBezTo>
                  <a:cubicBezTo>
                    <a:pt x="169" y="154"/>
                    <a:pt x="169" y="154"/>
                    <a:pt x="169" y="154"/>
                  </a:cubicBezTo>
                  <a:cubicBezTo>
                    <a:pt x="169" y="151"/>
                    <a:pt x="171" y="149"/>
                    <a:pt x="174" y="149"/>
                  </a:cubicBezTo>
                  <a:cubicBezTo>
                    <a:pt x="174" y="149"/>
                    <a:pt x="174" y="149"/>
                    <a:pt x="174" y="149"/>
                  </a:cubicBezTo>
                  <a:cubicBezTo>
                    <a:pt x="189" y="149"/>
                    <a:pt x="201" y="136"/>
                    <a:pt x="200" y="121"/>
                  </a:cubicBezTo>
                  <a:cubicBezTo>
                    <a:pt x="200" y="121"/>
                    <a:pt x="200" y="121"/>
                    <a:pt x="200" y="121"/>
                  </a:cubicBezTo>
                  <a:cubicBezTo>
                    <a:pt x="200" y="37"/>
                    <a:pt x="200" y="37"/>
                    <a:pt x="200" y="37"/>
                  </a:cubicBezTo>
                  <a:cubicBezTo>
                    <a:pt x="200" y="22"/>
                    <a:pt x="188" y="9"/>
                    <a:pt x="172" y="9"/>
                  </a:cubicBezTo>
                  <a:cubicBezTo>
                    <a:pt x="172" y="9"/>
                    <a:pt x="172" y="9"/>
                    <a:pt x="172" y="9"/>
                  </a:cubicBezTo>
                  <a:cubicBezTo>
                    <a:pt x="172" y="5"/>
                    <a:pt x="172" y="5"/>
                    <a:pt x="172" y="5"/>
                  </a:cubicBezTo>
                  <a:cubicBezTo>
                    <a:pt x="172" y="0"/>
                    <a:pt x="172" y="0"/>
                    <a:pt x="172" y="0"/>
                  </a:cubicBezTo>
                  <a:cubicBezTo>
                    <a:pt x="193" y="0"/>
                    <a:pt x="210" y="17"/>
                    <a:pt x="210" y="37"/>
                  </a:cubicBezTo>
                  <a:cubicBezTo>
                    <a:pt x="210" y="37"/>
                    <a:pt x="210" y="37"/>
                    <a:pt x="210" y="37"/>
                  </a:cubicBezTo>
                  <a:cubicBezTo>
                    <a:pt x="210" y="121"/>
                    <a:pt x="210" y="121"/>
                    <a:pt x="210" y="121"/>
                  </a:cubicBezTo>
                  <a:cubicBezTo>
                    <a:pt x="210" y="140"/>
                    <a:pt x="197" y="155"/>
                    <a:pt x="179" y="158"/>
                  </a:cubicBezTo>
                  <a:cubicBezTo>
                    <a:pt x="179" y="158"/>
                    <a:pt x="179" y="158"/>
                    <a:pt x="179" y="158"/>
                  </a:cubicBezTo>
                  <a:cubicBezTo>
                    <a:pt x="179" y="171"/>
                    <a:pt x="179" y="171"/>
                    <a:pt x="179" y="171"/>
                  </a:cubicBezTo>
                  <a:cubicBezTo>
                    <a:pt x="179" y="172"/>
                    <a:pt x="178" y="173"/>
                    <a:pt x="177" y="174"/>
                  </a:cubicBezTo>
                  <a:cubicBezTo>
                    <a:pt x="177" y="174"/>
                    <a:pt x="177" y="174"/>
                    <a:pt x="177" y="174"/>
                  </a:cubicBezTo>
                  <a:cubicBezTo>
                    <a:pt x="176" y="175"/>
                    <a:pt x="175" y="175"/>
                    <a:pt x="174" y="175"/>
                  </a:cubicBezTo>
                  <a:cubicBezTo>
                    <a:pt x="174" y="175"/>
                    <a:pt x="174" y="175"/>
                    <a:pt x="174" y="175"/>
                  </a:cubicBezTo>
                  <a:cubicBezTo>
                    <a:pt x="147" y="175"/>
                    <a:pt x="147" y="175"/>
                    <a:pt x="147"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6" name="图片 5" descr="1首页"/>
          <p:cNvPicPr>
            <a:picLocks noChangeAspect="1"/>
          </p:cNvPicPr>
          <p:nvPr/>
        </p:nvPicPr>
        <p:blipFill>
          <a:blip r:embed="rId2"/>
          <a:stretch>
            <a:fillRect/>
          </a:stretch>
        </p:blipFill>
        <p:spPr>
          <a:xfrm>
            <a:off x="6834505" y="1292225"/>
            <a:ext cx="4606290" cy="2275840"/>
          </a:xfrm>
          <a:prstGeom prst="roundRect">
            <a:avLst/>
          </a:prstGeom>
        </p:spPr>
      </p:pic>
      <p:pic>
        <p:nvPicPr>
          <p:cNvPr id="8" name="图片 7"/>
          <p:cNvPicPr>
            <a:picLocks noChangeAspect="1"/>
          </p:cNvPicPr>
          <p:nvPr/>
        </p:nvPicPr>
        <p:blipFill>
          <a:blip r:embed="rId3"/>
          <a:stretch>
            <a:fillRect/>
          </a:stretch>
        </p:blipFill>
        <p:spPr>
          <a:xfrm>
            <a:off x="1130300" y="3828415"/>
            <a:ext cx="7062470" cy="2402205"/>
          </a:xfrm>
          <a:prstGeom prst="roundRect">
            <a:avLst/>
          </a:prstGeom>
        </p:spPr>
      </p:pic>
      <p:pic>
        <p:nvPicPr>
          <p:cNvPr id="9" name="图片 8"/>
          <p:cNvPicPr>
            <a:picLocks noChangeAspect="1"/>
          </p:cNvPicPr>
          <p:nvPr/>
        </p:nvPicPr>
        <p:blipFill>
          <a:blip r:embed="rId4"/>
          <a:stretch>
            <a:fillRect/>
          </a:stretch>
        </p:blipFill>
        <p:spPr>
          <a:xfrm>
            <a:off x="8426450" y="3906520"/>
            <a:ext cx="3014345" cy="2245995"/>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anim calcmode="lin" valueType="num">
                                      <p:cBhvr>
                                        <p:cTn id="8" dur="500" fill="hold"/>
                                        <p:tgtEl>
                                          <p:spTgt spid="88"/>
                                        </p:tgtEl>
                                        <p:attrNameLst>
                                          <p:attrName>ppt_x</p:attrName>
                                        </p:attrNameLst>
                                      </p:cBhvr>
                                      <p:tavLst>
                                        <p:tav tm="0">
                                          <p:val>
                                            <p:strVal val="#ppt_x"/>
                                          </p:val>
                                        </p:tav>
                                        <p:tav tm="100000">
                                          <p:val>
                                            <p:strVal val="#ppt_x"/>
                                          </p:val>
                                        </p:tav>
                                      </p:tavLst>
                                    </p:anim>
                                    <p:anim calcmode="lin" valueType="num">
                                      <p:cBhvr>
                                        <p:cTn id="9" dur="5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decel="10000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1000" fill="hold"/>
                                        <p:tgtEl>
                                          <p:spTgt spid="20"/>
                                        </p:tgtEl>
                                        <p:attrNameLst>
                                          <p:attrName>ppt_x</p:attrName>
                                        </p:attrNameLst>
                                      </p:cBhvr>
                                      <p:tavLst>
                                        <p:tav tm="0">
                                          <p:val>
                                            <p:strVal val="#ppt_x"/>
                                          </p:val>
                                        </p:tav>
                                        <p:tav tm="100000">
                                          <p:val>
                                            <p:strVal val="#ppt_x"/>
                                          </p:val>
                                        </p:tav>
                                      </p:tavLst>
                                    </p:anim>
                                    <p:anim calcmode="lin" valueType="num">
                                      <p:cBhvr additive="base">
                                        <p:cTn id="15" dur="1000" fill="hold"/>
                                        <p:tgtEl>
                                          <p:spTgt spid="20"/>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2"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iterate type="lt">
                                    <p:tmPct val="10000"/>
                                  </p:iterate>
                                  <p:childTnLst>
                                    <p:set>
                                      <p:cBhvr>
                                        <p:cTn id="27" dur="1" fill="hold">
                                          <p:stCondLst>
                                            <p:cond delay="0"/>
                                          </p:stCondLst>
                                        </p:cTn>
                                        <p:tgtEl>
                                          <p:spTgt spid="35"/>
                                        </p:tgtEl>
                                        <p:attrNameLst>
                                          <p:attrName>style.visibility</p:attrName>
                                        </p:attrNameLst>
                                      </p:cBhvr>
                                      <p:to>
                                        <p:strVal val="visible"/>
                                      </p:to>
                                    </p:set>
                                    <p:anim calcmode="lin" valueType="num">
                                      <p:cBhvr>
                                        <p:cTn id="28" dur="200" fill="hold"/>
                                        <p:tgtEl>
                                          <p:spTgt spid="35"/>
                                        </p:tgtEl>
                                        <p:attrNameLst>
                                          <p:attrName>ppt_w</p:attrName>
                                        </p:attrNameLst>
                                      </p:cBhvr>
                                      <p:tavLst>
                                        <p:tav tm="0">
                                          <p:val>
                                            <p:fltVal val="0"/>
                                          </p:val>
                                        </p:tav>
                                        <p:tav tm="100000">
                                          <p:val>
                                            <p:strVal val="#ppt_w"/>
                                          </p:val>
                                        </p:tav>
                                      </p:tavLst>
                                    </p:anim>
                                    <p:anim calcmode="lin" valueType="num">
                                      <p:cBhvr>
                                        <p:cTn id="29" dur="200" fill="hold"/>
                                        <p:tgtEl>
                                          <p:spTgt spid="35"/>
                                        </p:tgtEl>
                                        <p:attrNameLst>
                                          <p:attrName>ppt_h</p:attrName>
                                        </p:attrNameLst>
                                      </p:cBhvr>
                                      <p:tavLst>
                                        <p:tav tm="0">
                                          <p:val>
                                            <p:fltVal val="0"/>
                                          </p:val>
                                        </p:tav>
                                        <p:tav tm="100000">
                                          <p:val>
                                            <p:strVal val="#ppt_h"/>
                                          </p:val>
                                        </p:tav>
                                      </p:tavLst>
                                    </p:anim>
                                    <p:animEffect transition="in" filter="fade">
                                      <p:cBhvr>
                                        <p:cTn id="30" dur="200"/>
                                        <p:tgtEl>
                                          <p:spTgt spid="3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linds(horizontal)">
                                      <p:cBhvr>
                                        <p:cTn id="33" dur="500"/>
                                        <p:tgtEl>
                                          <p:spTgt spid="33"/>
                                        </p:tgtEl>
                                      </p:cBhvr>
                                    </p:animEffect>
                                  </p:childTnLst>
                                </p:cTn>
                              </p:par>
                              <p:par>
                                <p:cTn id="34" presetID="3" presetClass="entr" presetSubtype="10" fill="hold" grpId="1" nodeType="withEffect">
                                  <p:stCondLst>
                                    <p:cond delay="0"/>
                                  </p:stCondLst>
                                  <p:iterate type="lt">
                                    <p:tmPct val="0"/>
                                  </p:iterate>
                                  <p:childTnLst>
                                    <p:set>
                                      <p:cBhvr>
                                        <p:cTn id="35" dur="1" fill="hold">
                                          <p:stCondLst>
                                            <p:cond delay="0"/>
                                          </p:stCondLst>
                                        </p:cTn>
                                        <p:tgtEl>
                                          <p:spTgt spid="35"/>
                                        </p:tgtEl>
                                        <p:attrNameLst>
                                          <p:attrName>style.visibility</p:attrName>
                                        </p:attrNameLst>
                                      </p:cBhvr>
                                      <p:to>
                                        <p:strVal val="visible"/>
                                      </p:to>
                                    </p:set>
                                    <p:animEffect transition="in" filter="blinds(horizontal)">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0-#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1+#ppt_w/2"/>
                                          </p:val>
                                        </p:tav>
                                        <p:tav tm="100000">
                                          <p:val>
                                            <p:strVal val="#ppt_x"/>
                                          </p:val>
                                        </p:tav>
                                      </p:tavLst>
                                    </p:anim>
                                    <p:anim calcmode="lin" valueType="num">
                                      <p:cBhvr additive="base">
                                        <p:cTn id="4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35" grpId="0"/>
      <p:bldP spid="20" grpId="2" bldLvl="0" animBg="1"/>
      <p:bldP spid="33" grpId="0"/>
      <p:bldP spid="3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40128" b="50440"/>
          <a:stretch>
            <a:fillRect/>
          </a:stretch>
        </p:blipFill>
        <p:spPr>
          <a:xfrm>
            <a:off x="20" y="9"/>
            <a:ext cx="12191980" cy="6857991"/>
          </a:xfrm>
          <a:prstGeom prst="rect">
            <a:avLst/>
          </a:prstGeom>
        </p:spPr>
      </p:pic>
      <p:sp>
        <p:nvSpPr>
          <p:cNvPr id="12" name="TextBox 20"/>
          <p:cNvSpPr txBox="1"/>
          <p:nvPr/>
        </p:nvSpPr>
        <p:spPr>
          <a:xfrm>
            <a:off x="8604885" y="2273300"/>
            <a:ext cx="2959735" cy="706755"/>
          </a:xfrm>
          <a:prstGeom prst="rect">
            <a:avLst/>
          </a:prstGeom>
          <a:noFill/>
        </p:spPr>
        <p:txBody>
          <a:bodyPr wrap="square" rtlCol="0">
            <a:spAutoFit/>
          </a:bodyPr>
          <a:lstStyle/>
          <a:p>
            <a:pPr marL="342900" indent="-342900" algn="just">
              <a:buFont typeface="Wingdings" panose="05000000000000000000" charset="0"/>
              <a:buChar char=""/>
            </a:pPr>
            <a:r>
              <a:rPr lang="zh-CN" altLang="en-US" sz="2000" dirty="0">
                <a:solidFill>
                  <a:schemeClr val="bg1">
                    <a:lumMod val="75000"/>
                  </a:schemeClr>
                </a:solidFill>
                <a:sym typeface="+mn-ea"/>
              </a:rPr>
              <a:t>大屏界面精简美观</a:t>
            </a:r>
            <a:endParaRPr lang="zh-CN" altLang="en-US" sz="2000" dirty="0">
              <a:solidFill>
                <a:schemeClr val="bg1">
                  <a:lumMod val="75000"/>
                </a:schemeClr>
              </a:solidFill>
              <a:sym typeface="+mn-ea"/>
            </a:endParaRPr>
          </a:p>
          <a:p>
            <a:pPr marL="342900" indent="-342900" algn="just">
              <a:buFont typeface="Wingdings" panose="05000000000000000000" charset="0"/>
              <a:buChar char=""/>
            </a:pPr>
            <a:r>
              <a:rPr lang="zh-CN" altLang="en-US" sz="2000" dirty="0">
                <a:solidFill>
                  <a:schemeClr val="bg1">
                    <a:lumMod val="75000"/>
                  </a:schemeClr>
                </a:solidFill>
                <a:sym typeface="+mn-ea"/>
              </a:rPr>
              <a:t>数据展示图表清晰</a:t>
            </a:r>
            <a:endParaRPr lang="zh-CN" altLang="en-US" sz="2000" dirty="0">
              <a:solidFill>
                <a:schemeClr val="bg1">
                  <a:lumMod val="75000"/>
                </a:schemeClr>
              </a:solidFill>
              <a:sym typeface="+mn-ea"/>
            </a:endParaRPr>
          </a:p>
        </p:txBody>
      </p:sp>
      <p:sp>
        <p:nvSpPr>
          <p:cNvPr id="13" name="AutoShape 117"/>
          <p:cNvSpPr/>
          <p:nvPr/>
        </p:nvSpPr>
        <p:spPr bwMode="auto">
          <a:xfrm>
            <a:off x="8020561" y="1900943"/>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14" name="TextBox 25"/>
          <p:cNvSpPr txBox="1"/>
          <p:nvPr/>
        </p:nvSpPr>
        <p:spPr>
          <a:xfrm>
            <a:off x="8581240" y="1817060"/>
            <a:ext cx="7924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简洁</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9" name="TextBox 20"/>
          <p:cNvSpPr txBox="1"/>
          <p:nvPr/>
        </p:nvSpPr>
        <p:spPr>
          <a:xfrm>
            <a:off x="8617585" y="3770630"/>
            <a:ext cx="3574415" cy="706755"/>
          </a:xfrm>
          <a:prstGeom prst="rect">
            <a:avLst/>
          </a:prstGeom>
          <a:noFill/>
        </p:spPr>
        <p:txBody>
          <a:bodyPr wrap="square" rtlCol="0">
            <a:spAutoFit/>
          </a:bodyPr>
          <a:lstStyle/>
          <a:p>
            <a:pPr marL="342900" indent="-342900" algn="just">
              <a:buFont typeface="Wingdings" panose="05000000000000000000" charset="0"/>
              <a:buChar char=""/>
            </a:pPr>
            <a:r>
              <a:rPr lang="zh-CN" altLang="en-US" sz="2000" dirty="0">
                <a:solidFill>
                  <a:schemeClr val="bg1">
                    <a:lumMod val="75000"/>
                  </a:schemeClr>
                </a:solidFill>
                <a:sym typeface="+mn-ea"/>
              </a:rPr>
              <a:t>智能化数据分析模块</a:t>
            </a:r>
            <a:endParaRPr lang="zh-CN" altLang="en-US" sz="2000" dirty="0">
              <a:solidFill>
                <a:schemeClr val="bg1">
                  <a:lumMod val="75000"/>
                </a:schemeClr>
              </a:solidFill>
              <a:sym typeface="+mn-ea"/>
            </a:endParaRPr>
          </a:p>
          <a:p>
            <a:pPr marL="342900" indent="-342900" algn="just">
              <a:buFont typeface="Wingdings" panose="05000000000000000000" charset="0"/>
              <a:buChar char=""/>
            </a:pPr>
            <a:r>
              <a:rPr lang="zh-CN" altLang="en-US" sz="2000" dirty="0">
                <a:solidFill>
                  <a:schemeClr val="bg1">
                    <a:lumMod val="75000"/>
                  </a:schemeClr>
                </a:solidFill>
                <a:sym typeface="+mn-ea"/>
              </a:rPr>
              <a:t>个性化职位推荐算法</a:t>
            </a:r>
            <a:endParaRPr lang="zh-CN" altLang="en-US" sz="2000" dirty="0">
              <a:solidFill>
                <a:schemeClr val="bg1">
                  <a:lumMod val="75000"/>
                </a:schemeClr>
              </a:solidFill>
              <a:sym typeface="+mn-ea"/>
            </a:endParaRPr>
          </a:p>
        </p:txBody>
      </p:sp>
      <p:sp>
        <p:nvSpPr>
          <p:cNvPr id="20" name="AutoShape 117"/>
          <p:cNvSpPr/>
          <p:nvPr/>
        </p:nvSpPr>
        <p:spPr bwMode="auto">
          <a:xfrm>
            <a:off x="8031356" y="3377389"/>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21" name="TextBox 25"/>
          <p:cNvSpPr txBox="1"/>
          <p:nvPr/>
        </p:nvSpPr>
        <p:spPr>
          <a:xfrm>
            <a:off x="8605370" y="3299221"/>
            <a:ext cx="7924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智能</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2" name="TextBox 20"/>
          <p:cNvSpPr txBox="1"/>
          <p:nvPr/>
        </p:nvSpPr>
        <p:spPr>
          <a:xfrm>
            <a:off x="8629650" y="5249545"/>
            <a:ext cx="3355340" cy="706755"/>
          </a:xfrm>
          <a:prstGeom prst="rect">
            <a:avLst/>
          </a:prstGeom>
          <a:noFill/>
        </p:spPr>
        <p:txBody>
          <a:bodyPr wrap="square" rtlCol="0">
            <a:spAutoFit/>
          </a:bodyPr>
          <a:lstStyle/>
          <a:p>
            <a:pPr marL="342900" indent="-342900" algn="just">
              <a:buFont typeface="Wingdings" panose="05000000000000000000" charset="0"/>
              <a:buChar char=""/>
            </a:pPr>
            <a:r>
              <a:rPr lang="zh-CN" altLang="en-US" sz="2000" dirty="0">
                <a:solidFill>
                  <a:schemeClr val="bg1">
                    <a:lumMod val="75000"/>
                  </a:schemeClr>
                </a:solidFill>
                <a:sym typeface="+mn-ea"/>
              </a:rPr>
              <a:t>移动端快捷控制大屏</a:t>
            </a:r>
            <a:endParaRPr lang="zh-CN" altLang="en-US" sz="2000" dirty="0">
              <a:solidFill>
                <a:schemeClr val="bg1">
                  <a:lumMod val="75000"/>
                </a:schemeClr>
              </a:solidFill>
              <a:sym typeface="+mn-ea"/>
            </a:endParaRPr>
          </a:p>
          <a:p>
            <a:pPr marL="342900" indent="-342900" algn="just">
              <a:buFont typeface="Wingdings" panose="05000000000000000000" charset="0"/>
              <a:buChar char=""/>
            </a:pPr>
            <a:r>
              <a:rPr lang="zh-CN" altLang="en-US" sz="2000" dirty="0">
                <a:solidFill>
                  <a:schemeClr val="bg1">
                    <a:lumMod val="75000"/>
                  </a:schemeClr>
                </a:solidFill>
                <a:sym typeface="+mn-ea"/>
              </a:rPr>
              <a:t>后台系统便捷管理数据</a:t>
            </a:r>
            <a:endParaRPr lang="zh-CN" altLang="en-US" sz="2000" dirty="0">
              <a:solidFill>
                <a:schemeClr val="bg1">
                  <a:lumMod val="75000"/>
                </a:schemeClr>
              </a:solidFill>
              <a:sym typeface="+mn-ea"/>
            </a:endParaRPr>
          </a:p>
        </p:txBody>
      </p:sp>
      <p:sp>
        <p:nvSpPr>
          <p:cNvPr id="23" name="AutoShape 117"/>
          <p:cNvSpPr/>
          <p:nvPr/>
        </p:nvSpPr>
        <p:spPr bwMode="auto">
          <a:xfrm>
            <a:off x="8044691" y="4894022"/>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24" name="TextBox 25"/>
          <p:cNvSpPr txBox="1"/>
          <p:nvPr/>
        </p:nvSpPr>
        <p:spPr>
          <a:xfrm>
            <a:off x="8629500" y="4829189"/>
            <a:ext cx="7924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同步</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205" y="1671955"/>
            <a:ext cx="6984365" cy="4392930"/>
          </a:xfrm>
          <a:prstGeom prst="rect">
            <a:avLst/>
          </a:prstGeom>
          <a:effectLst>
            <a:outerShdw blurRad="76200" dist="12700" dir="2700000" sy="-23000" kx="-800400" algn="bl" rotWithShape="0">
              <a:prstClr val="black">
                <a:alpha val="20000"/>
              </a:prstClr>
            </a:outerShdw>
          </a:effectLst>
        </p:spPr>
      </p:pic>
      <p:sp>
        <p:nvSpPr>
          <p:cNvPr id="3" name="矩形 2"/>
          <p:cNvSpPr/>
          <p:nvPr/>
        </p:nvSpPr>
        <p:spPr>
          <a:xfrm>
            <a:off x="4772025" y="0"/>
            <a:ext cx="2968625" cy="953135"/>
          </a:xfrm>
          <a:prstGeom prst="rect">
            <a:avLst/>
          </a:prstGeom>
        </p:spPr>
        <p:txBody>
          <a:bodyPr wrap="square">
            <a:spAutoFit/>
          </a:bodyPr>
          <a:p>
            <a:pPr algn="ctr"/>
            <a:endParaRPr lang="zh-CN" altLang="en-US" sz="2400" b="1" dirty="0">
              <a:solidFill>
                <a:schemeClr val="bg1"/>
              </a:solidFill>
              <a:latin typeface="微软雅黑" panose="020B0503020204020204" pitchFamily="34" charset="-122"/>
              <a:ea typeface="微软雅黑" panose="020B0503020204020204" pitchFamily="34" charset="-122"/>
            </a:endParaRPr>
          </a:p>
          <a:p>
            <a:pPr algn="ctr"/>
            <a:r>
              <a:rPr lang="zh-CN" altLang="en-US" sz="3200" b="1" dirty="0">
                <a:solidFill>
                  <a:schemeClr val="bg1"/>
                </a:solidFill>
                <a:latin typeface="微软雅黑" panose="020B0503020204020204" pitchFamily="34" charset="-122"/>
                <a:ea typeface="微软雅黑" panose="020B0503020204020204" pitchFamily="34" charset="-122"/>
              </a:rPr>
              <a:t>数据展示大屏</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718639" y="856615"/>
            <a:ext cx="3060065" cy="368300"/>
          </a:xfrm>
          <a:prstGeom prst="rect">
            <a:avLst/>
          </a:prstGeom>
        </p:spPr>
        <p:txBody>
          <a:bodyPr wrap="none">
            <a:spAutoFit/>
          </a:bodyPr>
          <a:p>
            <a:pPr algn="l"/>
            <a:r>
              <a:rPr lang="en-GB" altLang="zh-CN" dirty="0">
                <a:solidFill>
                  <a:schemeClr val="bg1"/>
                </a:solidFill>
              </a:rPr>
              <a:t> Big </a:t>
            </a:r>
            <a:r>
              <a:rPr lang="en-US" altLang="en-GB" dirty="0">
                <a:solidFill>
                  <a:schemeClr val="bg1"/>
                </a:solidFill>
              </a:rPr>
              <a:t>S</a:t>
            </a:r>
            <a:r>
              <a:rPr lang="en-GB" altLang="zh-CN" dirty="0">
                <a:solidFill>
                  <a:schemeClr val="bg1"/>
                </a:solidFill>
              </a:rPr>
              <a:t>creen for </a:t>
            </a:r>
            <a:r>
              <a:rPr lang="en-US" altLang="en-GB" dirty="0">
                <a:solidFill>
                  <a:schemeClr val="bg1"/>
                </a:solidFill>
              </a:rPr>
              <a:t>D</a:t>
            </a:r>
            <a:r>
              <a:rPr lang="en-GB" altLang="zh-CN" dirty="0">
                <a:solidFill>
                  <a:schemeClr val="bg1"/>
                </a:solidFill>
              </a:rPr>
              <a:t>ata </a:t>
            </a:r>
            <a:r>
              <a:rPr lang="en-US" altLang="en-GB" dirty="0">
                <a:solidFill>
                  <a:schemeClr val="bg1"/>
                </a:solidFill>
              </a:rPr>
              <a:t>D</a:t>
            </a:r>
            <a:r>
              <a:rPr lang="en-GB" altLang="zh-CN" dirty="0">
                <a:solidFill>
                  <a:schemeClr val="bg1"/>
                </a:solidFill>
              </a:rPr>
              <a:t>isplay</a:t>
            </a:r>
            <a:endParaRPr lang="en-GB" altLang="zh-CN" dirty="0">
              <a:solidFill>
                <a:schemeClr val="bg1"/>
              </a:solidFill>
            </a:endParaRPr>
          </a:p>
        </p:txBody>
      </p:sp>
      <p:pic>
        <p:nvPicPr>
          <p:cNvPr id="17" name="图片 16" descr="1"/>
          <p:cNvPicPr>
            <a:picLocks noChangeAspect="1"/>
          </p:cNvPicPr>
          <p:nvPr/>
        </p:nvPicPr>
        <p:blipFill>
          <a:blip r:embed="rId3"/>
          <a:stretch>
            <a:fillRect/>
          </a:stretch>
        </p:blipFill>
        <p:spPr>
          <a:xfrm>
            <a:off x="1100455" y="2061845"/>
            <a:ext cx="6539865" cy="3056890"/>
          </a:xfrm>
          <a:prstGeom prst="rect">
            <a:avLst/>
          </a:prstGeom>
        </p:spPr>
      </p:pic>
      <p:cxnSp>
        <p:nvCxnSpPr>
          <p:cNvPr id="67" name="直接连接符 66"/>
          <p:cNvCxnSpPr/>
          <p:nvPr/>
        </p:nvCxnSpPr>
        <p:spPr>
          <a:xfrm>
            <a:off x="4143375" y="1200319"/>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sym typeface="+mn-ea"/>
              </a:rPr>
              <a:t>Project Results</a:t>
            </a:r>
            <a:endParaRPr lang="zh-CN" altLang="en-US" sz="2000" dirty="0">
              <a:solidFill>
                <a:srgbClr val="009AC4"/>
              </a:solidFill>
            </a:endParaRPr>
          </a:p>
        </p:txBody>
      </p:sp>
      <p:sp>
        <p:nvSpPr>
          <p:cNvPr id="4" name="文本框 3"/>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项目成果</a:t>
            </a:r>
            <a:r>
              <a:rPr lang="en-US" altLang="zh-CN" sz="2000" dirty="0">
                <a:solidFill>
                  <a:srgbClr val="45D8FF"/>
                </a:solidFill>
                <a:effectLst>
                  <a:outerShdw blurRad="101600" algn="ctr" rotWithShape="0">
                    <a:srgbClr val="45D8FF">
                      <a:alpha val="90000"/>
                    </a:srgbClr>
                  </a:outerShdw>
                </a:effectLst>
              </a:rPr>
              <a:t>1</a:t>
            </a:r>
            <a:endParaRPr lang="en-US" altLang="zh-CN" sz="2000" dirty="0">
              <a:solidFill>
                <a:srgbClr val="45D8FF"/>
              </a:solidFill>
              <a:effectLst>
                <a:outerShdw blurRad="101600" algn="ctr" rotWithShape="0">
                  <a:srgbClr val="45D8FF">
                    <a:alpha val="90000"/>
                  </a:srgbClr>
                </a:outerShdw>
              </a:effectLst>
            </a:endParaRPr>
          </a:p>
        </p:txBody>
      </p:sp>
      <p:sp>
        <p:nvSpPr>
          <p:cNvPr id="70" name="Freeform 5"/>
          <p:cNvSpPr/>
          <p:nvPr/>
        </p:nvSpPr>
        <p:spPr bwMode="auto">
          <a:xfrm>
            <a:off x="1900378" y="401069"/>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71" name="直接连接符 70"/>
          <p:cNvCxnSpPr/>
          <p:nvPr/>
        </p:nvCxnSpPr>
        <p:spPr>
          <a:xfrm>
            <a:off x="0" y="1200318"/>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40128" b="50440"/>
          <a:stretch>
            <a:fillRect/>
          </a:stretch>
        </p:blipFill>
        <p:spPr>
          <a:xfrm>
            <a:off x="20" y="9"/>
            <a:ext cx="12191980" cy="6857991"/>
          </a:xfrm>
          <a:prstGeom prst="rect">
            <a:avLst/>
          </a:prstGeom>
        </p:spPr>
      </p:pic>
      <p:sp>
        <p:nvSpPr>
          <p:cNvPr id="13" name="AutoShape 117"/>
          <p:cNvSpPr/>
          <p:nvPr/>
        </p:nvSpPr>
        <p:spPr bwMode="auto">
          <a:xfrm>
            <a:off x="8020561" y="1887608"/>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19" name="TextBox 20"/>
          <p:cNvSpPr txBox="1"/>
          <p:nvPr/>
        </p:nvSpPr>
        <p:spPr>
          <a:xfrm>
            <a:off x="8640148" y="3770737"/>
            <a:ext cx="2644831" cy="706755"/>
          </a:xfrm>
          <a:prstGeom prst="rect">
            <a:avLst/>
          </a:prstGeom>
          <a:noFill/>
        </p:spPr>
        <p:txBody>
          <a:bodyPr wrap="square" rtlCol="0">
            <a:spAutoFit/>
          </a:bodyPr>
          <a:lstStyle/>
          <a:p>
            <a:pPr marL="342900" indent="-342900" algn="just">
              <a:buFont typeface="Wingdings" panose="05000000000000000000" charset="0"/>
              <a:buChar char=""/>
            </a:pPr>
            <a:r>
              <a:rPr lang="zh-CN" altLang="en-US" sz="2000" dirty="0">
                <a:solidFill>
                  <a:schemeClr val="bg1">
                    <a:lumMod val="75000"/>
                  </a:schemeClr>
                </a:solidFill>
                <a:sym typeface="+mn-ea"/>
              </a:rPr>
              <a:t>数据管理功能完善</a:t>
            </a:r>
            <a:endParaRPr lang="zh-CN" altLang="en-US" sz="2000" dirty="0">
              <a:solidFill>
                <a:schemeClr val="bg1">
                  <a:lumMod val="75000"/>
                </a:schemeClr>
              </a:solidFill>
              <a:sym typeface="+mn-ea"/>
            </a:endParaRPr>
          </a:p>
          <a:p>
            <a:pPr marL="342900" indent="-342900" algn="just">
              <a:buFont typeface="Wingdings" panose="05000000000000000000" charset="0"/>
              <a:buChar char=""/>
            </a:pPr>
            <a:r>
              <a:rPr lang="zh-CN" altLang="en-US" sz="2000" dirty="0">
                <a:solidFill>
                  <a:schemeClr val="bg1">
                    <a:lumMod val="75000"/>
                  </a:schemeClr>
                </a:solidFill>
                <a:sym typeface="+mn-ea"/>
              </a:rPr>
              <a:t>集群管理功能完善</a:t>
            </a:r>
            <a:endParaRPr lang="zh-CN" altLang="en-US" sz="2000" dirty="0">
              <a:solidFill>
                <a:schemeClr val="bg1">
                  <a:lumMod val="75000"/>
                </a:schemeClr>
              </a:solidFill>
              <a:sym typeface="+mn-ea"/>
            </a:endParaRPr>
          </a:p>
        </p:txBody>
      </p:sp>
      <p:sp>
        <p:nvSpPr>
          <p:cNvPr id="20" name="AutoShape 117"/>
          <p:cNvSpPr/>
          <p:nvPr/>
        </p:nvSpPr>
        <p:spPr bwMode="auto">
          <a:xfrm>
            <a:off x="8044691" y="3463114"/>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21" name="TextBox 25"/>
          <p:cNvSpPr txBox="1"/>
          <p:nvPr/>
        </p:nvSpPr>
        <p:spPr>
          <a:xfrm>
            <a:off x="8605370" y="3379231"/>
            <a:ext cx="792480" cy="460375"/>
          </a:xfrm>
          <a:prstGeom prst="rect">
            <a:avLst/>
          </a:prstGeom>
          <a:noFill/>
        </p:spPr>
        <p:txBody>
          <a:bodyPr wrap="none" rtlCol="0">
            <a:spAutoFit/>
          </a:bodyPr>
          <a:lstStyle/>
          <a:p>
            <a:pPr algn="l"/>
            <a:r>
              <a:rPr lang="zh-CN" altLang="en-US" sz="2400" dirty="0">
                <a:solidFill>
                  <a:schemeClr val="bg1"/>
                </a:solidFill>
                <a:latin typeface="微软雅黑" panose="020B0503020204020204" pitchFamily="34" charset="-122"/>
                <a:ea typeface="微软雅黑" panose="020B0503020204020204" pitchFamily="34" charset="-122"/>
              </a:rPr>
              <a:t>全面</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2" name="TextBox 20"/>
          <p:cNvSpPr txBox="1"/>
          <p:nvPr/>
        </p:nvSpPr>
        <p:spPr>
          <a:xfrm>
            <a:off x="8640445" y="5327650"/>
            <a:ext cx="3336925" cy="398780"/>
          </a:xfrm>
          <a:prstGeom prst="rect">
            <a:avLst/>
          </a:prstGeom>
          <a:noFill/>
        </p:spPr>
        <p:txBody>
          <a:bodyPr wrap="square" rtlCol="0">
            <a:spAutoFit/>
          </a:bodyPr>
          <a:lstStyle/>
          <a:p>
            <a:pPr marL="342900" indent="-342900" algn="just">
              <a:buFont typeface="Wingdings" panose="05000000000000000000" charset="0"/>
              <a:buChar char=""/>
            </a:pPr>
            <a:r>
              <a:rPr lang="zh-CN" altLang="en-US" sz="2000" dirty="0">
                <a:solidFill>
                  <a:schemeClr val="bg1">
                    <a:lumMod val="75000"/>
                  </a:schemeClr>
                </a:solidFill>
                <a:sym typeface="+mn-ea"/>
              </a:rPr>
              <a:t>一站式后台管理系统</a:t>
            </a:r>
            <a:endParaRPr lang="zh-CN" altLang="en-US" sz="2000" dirty="0">
              <a:solidFill>
                <a:schemeClr val="bg1">
                  <a:lumMod val="75000"/>
                </a:schemeClr>
              </a:solidFill>
              <a:sym typeface="+mn-ea"/>
            </a:endParaRPr>
          </a:p>
        </p:txBody>
      </p:sp>
      <p:sp>
        <p:nvSpPr>
          <p:cNvPr id="23" name="AutoShape 117"/>
          <p:cNvSpPr/>
          <p:nvPr/>
        </p:nvSpPr>
        <p:spPr bwMode="auto">
          <a:xfrm>
            <a:off x="8068821" y="5033087"/>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15" name="矩形 14"/>
          <p:cNvSpPr/>
          <p:nvPr/>
        </p:nvSpPr>
        <p:spPr>
          <a:xfrm>
            <a:off x="4772025" y="0"/>
            <a:ext cx="2968625" cy="953135"/>
          </a:xfrm>
          <a:prstGeom prst="rect">
            <a:avLst/>
          </a:prstGeom>
        </p:spPr>
        <p:txBody>
          <a:bodyPr wrap="square">
            <a:spAutoFit/>
          </a:bodyPr>
          <a:p>
            <a:pPr algn="ctr"/>
            <a:endParaRPr lang="zh-CN" altLang="en-US" sz="2400" b="1" dirty="0">
              <a:solidFill>
                <a:schemeClr val="bg1"/>
              </a:solidFill>
              <a:latin typeface="微软雅黑" panose="020B0503020204020204" pitchFamily="34" charset="-122"/>
              <a:ea typeface="微软雅黑" panose="020B0503020204020204" pitchFamily="34" charset="-122"/>
            </a:endParaRPr>
          </a:p>
          <a:p>
            <a:pPr algn="ctr"/>
            <a:r>
              <a:rPr lang="zh-CN" altLang="en-US" sz="3200" b="1" dirty="0">
                <a:solidFill>
                  <a:schemeClr val="bg1"/>
                </a:solidFill>
                <a:latin typeface="微软雅黑" panose="020B0503020204020204" pitchFamily="34" charset="-122"/>
                <a:ea typeface="微软雅黑" panose="020B0503020204020204" pitchFamily="34" charset="-122"/>
              </a:rPr>
              <a:t>数据管理后台</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168094" y="829945"/>
            <a:ext cx="4207510" cy="368300"/>
          </a:xfrm>
          <a:prstGeom prst="rect">
            <a:avLst/>
          </a:prstGeom>
        </p:spPr>
        <p:txBody>
          <a:bodyPr wrap="none">
            <a:spAutoFit/>
          </a:bodyPr>
          <a:p>
            <a:pPr algn="l"/>
            <a:r>
              <a:rPr lang="en-GB" altLang="zh-CN" dirty="0">
                <a:solidFill>
                  <a:schemeClr val="bg1"/>
                </a:solidFill>
              </a:rPr>
              <a:t>Data </a:t>
            </a:r>
            <a:r>
              <a:rPr lang="en-US" altLang="en-GB" dirty="0">
                <a:solidFill>
                  <a:schemeClr val="bg1"/>
                </a:solidFill>
              </a:rPr>
              <a:t>M</a:t>
            </a:r>
            <a:r>
              <a:rPr lang="en-GB" altLang="zh-CN" dirty="0">
                <a:solidFill>
                  <a:schemeClr val="bg1"/>
                </a:solidFill>
              </a:rPr>
              <a:t>anagement </a:t>
            </a:r>
            <a:r>
              <a:rPr lang="en-US" altLang="en-GB" dirty="0">
                <a:solidFill>
                  <a:schemeClr val="bg1"/>
                </a:solidFill>
              </a:rPr>
              <a:t>B</a:t>
            </a:r>
            <a:r>
              <a:rPr lang="en-GB" altLang="zh-CN" dirty="0">
                <a:solidFill>
                  <a:schemeClr val="bg1"/>
                </a:solidFill>
              </a:rPr>
              <a:t>ackground </a:t>
            </a:r>
            <a:r>
              <a:rPr lang="en-US" altLang="en-GB" dirty="0">
                <a:solidFill>
                  <a:schemeClr val="bg1"/>
                </a:solidFill>
              </a:rPr>
              <a:t>S</a:t>
            </a:r>
            <a:r>
              <a:rPr lang="en-GB" altLang="zh-CN" dirty="0">
                <a:solidFill>
                  <a:schemeClr val="bg1"/>
                </a:solidFill>
              </a:rPr>
              <a:t>ystem</a:t>
            </a:r>
            <a:endParaRPr lang="en-GB" altLang="zh-CN" dirty="0">
              <a:solidFill>
                <a:schemeClr val="bg1"/>
              </a:solidFill>
            </a:endParaRPr>
          </a:p>
        </p:txBody>
      </p:sp>
      <p:sp>
        <p:nvSpPr>
          <p:cNvPr id="32" name="AutoShape 117"/>
          <p:cNvSpPr/>
          <p:nvPr/>
        </p:nvSpPr>
        <p:spPr bwMode="auto">
          <a:xfrm>
            <a:off x="8055486" y="5040707"/>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33" name="TextBox 25"/>
          <p:cNvSpPr txBox="1"/>
          <p:nvPr/>
        </p:nvSpPr>
        <p:spPr>
          <a:xfrm>
            <a:off x="8640295" y="4928249"/>
            <a:ext cx="792480" cy="460375"/>
          </a:xfrm>
          <a:prstGeom prst="rect">
            <a:avLst/>
          </a:prstGeom>
          <a:noFill/>
        </p:spPr>
        <p:txBody>
          <a:bodyPr wrap="none" rtlCol="0">
            <a:spAutoFit/>
          </a:bodyPr>
          <a:p>
            <a:r>
              <a:rPr lang="zh-CN" altLang="en-US" sz="2400" dirty="0">
                <a:solidFill>
                  <a:schemeClr val="bg1"/>
                </a:solidFill>
                <a:latin typeface="微软雅黑" panose="020B0503020204020204" pitchFamily="34" charset="-122"/>
                <a:ea typeface="微软雅黑" panose="020B0503020204020204" pitchFamily="34" charset="-122"/>
              </a:rPr>
              <a:t>高效</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45" y="1831975"/>
            <a:ext cx="6623050" cy="3661410"/>
          </a:xfrm>
          <a:prstGeom prst="rect">
            <a:avLst/>
          </a:prstGeom>
          <a:effectLst>
            <a:outerShdw blurRad="76200" dist="12700" dir="2700000" sy="-23000" kx="-800400" algn="bl" rotWithShape="0">
              <a:prstClr val="black">
                <a:alpha val="20000"/>
              </a:prstClr>
            </a:outerShdw>
          </a:effectLst>
        </p:spPr>
      </p:pic>
      <p:pic>
        <p:nvPicPr>
          <p:cNvPr id="3" name="图片 2" descr="1首页"/>
          <p:cNvPicPr>
            <a:picLocks noChangeAspect="1"/>
          </p:cNvPicPr>
          <p:nvPr/>
        </p:nvPicPr>
        <p:blipFill>
          <a:blip r:embed="rId3"/>
          <a:stretch>
            <a:fillRect/>
          </a:stretch>
        </p:blipFill>
        <p:spPr>
          <a:xfrm>
            <a:off x="1631950" y="2064385"/>
            <a:ext cx="5044440" cy="2928620"/>
          </a:xfrm>
          <a:prstGeom prst="rect">
            <a:avLst/>
          </a:prstGeom>
        </p:spPr>
      </p:pic>
      <p:sp>
        <p:nvSpPr>
          <p:cNvPr id="7" name="TextBox 25"/>
          <p:cNvSpPr txBox="1"/>
          <p:nvPr/>
        </p:nvSpPr>
        <p:spPr>
          <a:xfrm>
            <a:off x="8616165" y="1831736"/>
            <a:ext cx="792480" cy="460375"/>
          </a:xfrm>
          <a:prstGeom prst="rect">
            <a:avLst/>
          </a:prstGeom>
          <a:noFill/>
        </p:spPr>
        <p:txBody>
          <a:bodyPr wrap="none" rtlCol="0">
            <a:spAutoFit/>
          </a:bodyPr>
          <a:p>
            <a:pPr algn="l"/>
            <a:r>
              <a:rPr lang="zh-CN" altLang="en-US" sz="2400" dirty="0">
                <a:solidFill>
                  <a:schemeClr val="bg1"/>
                </a:solidFill>
                <a:latin typeface="微软雅黑" panose="020B0503020204020204" pitchFamily="34" charset="-122"/>
                <a:ea typeface="微软雅黑" panose="020B0503020204020204" pitchFamily="34" charset="-122"/>
              </a:rPr>
              <a:t>通用</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TextBox 20"/>
          <p:cNvSpPr txBox="1"/>
          <p:nvPr/>
        </p:nvSpPr>
        <p:spPr>
          <a:xfrm>
            <a:off x="8640445" y="2292350"/>
            <a:ext cx="2952750" cy="1014730"/>
          </a:xfrm>
          <a:prstGeom prst="rect">
            <a:avLst/>
          </a:prstGeom>
          <a:noFill/>
        </p:spPr>
        <p:txBody>
          <a:bodyPr wrap="square" rtlCol="0">
            <a:spAutoFit/>
          </a:bodyPr>
          <a:p>
            <a:pPr marL="342900" indent="-342900" algn="just">
              <a:buFont typeface="Wingdings" panose="05000000000000000000" charset="0"/>
              <a:buChar char=""/>
            </a:pPr>
            <a:r>
              <a:rPr lang="zh-CN" altLang="en-US" sz="2000" dirty="0">
                <a:solidFill>
                  <a:schemeClr val="bg1">
                    <a:lumMod val="75000"/>
                  </a:schemeClr>
                </a:solidFill>
                <a:sym typeface="+mn-ea"/>
              </a:rPr>
              <a:t>快捷切换通用图表</a:t>
            </a:r>
            <a:endParaRPr lang="zh-CN" altLang="en-US" sz="2000" dirty="0">
              <a:solidFill>
                <a:schemeClr val="bg1">
                  <a:lumMod val="75000"/>
                </a:schemeClr>
              </a:solidFill>
              <a:sym typeface="+mn-ea"/>
            </a:endParaRPr>
          </a:p>
          <a:p>
            <a:pPr marL="342900" indent="-342900" algn="just">
              <a:buFont typeface="Wingdings" panose="05000000000000000000" charset="0"/>
              <a:buChar char=""/>
            </a:pPr>
            <a:r>
              <a:rPr lang="zh-CN" altLang="en-US" sz="2000" dirty="0">
                <a:solidFill>
                  <a:schemeClr val="bg1">
                    <a:lumMod val="75000"/>
                  </a:schemeClr>
                </a:solidFill>
                <a:sym typeface="+mn-ea"/>
              </a:rPr>
              <a:t>快捷管理通用数据源</a:t>
            </a:r>
            <a:endParaRPr lang="zh-CN" altLang="en-US" sz="2000" dirty="0">
              <a:solidFill>
                <a:schemeClr val="bg1">
                  <a:lumMod val="75000"/>
                </a:schemeClr>
              </a:solidFill>
              <a:sym typeface="+mn-ea"/>
            </a:endParaRPr>
          </a:p>
          <a:p>
            <a:pPr marL="342900" indent="-342900" algn="just">
              <a:buFont typeface="Wingdings" panose="05000000000000000000" charset="0"/>
              <a:buChar char=""/>
            </a:pPr>
            <a:endParaRPr lang="zh-CN" altLang="en-US" sz="2000" dirty="0">
              <a:solidFill>
                <a:schemeClr val="bg1">
                  <a:lumMod val="75000"/>
                </a:schemeClr>
              </a:solidFill>
              <a:sym typeface="+mn-ea"/>
            </a:endParaRPr>
          </a:p>
        </p:txBody>
      </p:sp>
      <p:cxnSp>
        <p:nvCxnSpPr>
          <p:cNvPr id="67" name="直接连接符 66"/>
          <p:cNvCxnSpPr/>
          <p:nvPr/>
        </p:nvCxnSpPr>
        <p:spPr>
          <a:xfrm>
            <a:off x="4143375" y="1200319"/>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606918" y="41637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Project Results</a:t>
            </a:r>
            <a:endParaRPr lang="en-US" altLang="zh-CN" sz="2000" dirty="0">
              <a:solidFill>
                <a:srgbClr val="009AC4"/>
              </a:solidFill>
            </a:endParaRPr>
          </a:p>
        </p:txBody>
      </p:sp>
      <p:sp>
        <p:nvSpPr>
          <p:cNvPr id="4" name="文本框 3"/>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项目成果</a:t>
            </a:r>
            <a:r>
              <a:rPr lang="en-US" altLang="zh-CN" sz="2000" dirty="0">
                <a:solidFill>
                  <a:srgbClr val="45D8FF"/>
                </a:solidFill>
                <a:effectLst>
                  <a:outerShdw blurRad="101600" algn="ctr" rotWithShape="0">
                    <a:srgbClr val="45D8FF">
                      <a:alpha val="90000"/>
                    </a:srgbClr>
                  </a:outerShdw>
                </a:effectLst>
              </a:rPr>
              <a:t>2</a:t>
            </a:r>
            <a:endParaRPr lang="en-US" altLang="zh-CN" sz="2000" dirty="0">
              <a:solidFill>
                <a:srgbClr val="45D8FF"/>
              </a:solidFill>
              <a:effectLst>
                <a:outerShdw blurRad="101600" algn="ctr" rotWithShape="0">
                  <a:srgbClr val="45D8FF">
                    <a:alpha val="90000"/>
                  </a:srgbClr>
                </a:outerShdw>
              </a:effectLst>
            </a:endParaRPr>
          </a:p>
        </p:txBody>
      </p:sp>
      <p:sp>
        <p:nvSpPr>
          <p:cNvPr id="70" name="Freeform 5"/>
          <p:cNvSpPr/>
          <p:nvPr/>
        </p:nvSpPr>
        <p:spPr bwMode="auto">
          <a:xfrm>
            <a:off x="1916253" y="401069"/>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71" name="直接连接符 70"/>
          <p:cNvCxnSpPr/>
          <p:nvPr/>
        </p:nvCxnSpPr>
        <p:spPr>
          <a:xfrm>
            <a:off x="0" y="1200318"/>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40128" b="50440"/>
          <a:stretch>
            <a:fillRect/>
          </a:stretch>
        </p:blipFill>
        <p:spPr>
          <a:xfrm>
            <a:off x="20" y="9"/>
            <a:ext cx="12191980" cy="6857991"/>
          </a:xfrm>
          <a:prstGeom prst="rect">
            <a:avLst/>
          </a:prstGeom>
        </p:spPr>
      </p:pic>
      <p:sp>
        <p:nvSpPr>
          <p:cNvPr id="12" name="TextBox 20"/>
          <p:cNvSpPr txBox="1"/>
          <p:nvPr/>
        </p:nvSpPr>
        <p:spPr>
          <a:xfrm>
            <a:off x="8613775" y="2277745"/>
            <a:ext cx="3065145" cy="706755"/>
          </a:xfrm>
          <a:prstGeom prst="rect">
            <a:avLst/>
          </a:prstGeom>
          <a:noFill/>
        </p:spPr>
        <p:txBody>
          <a:bodyPr wrap="square" rtlCol="0">
            <a:spAutoFit/>
          </a:bodyPr>
          <a:lstStyle/>
          <a:p>
            <a:pPr marL="342900" indent="-342900" algn="just">
              <a:buFont typeface="Wingdings" panose="05000000000000000000" charset="0"/>
              <a:buChar char=""/>
            </a:pPr>
            <a:r>
              <a:rPr lang="zh-CN" altLang="en-US" sz="2000" dirty="0">
                <a:solidFill>
                  <a:schemeClr val="bg1">
                    <a:lumMod val="75000"/>
                  </a:schemeClr>
                </a:solidFill>
                <a:sym typeface="+mn-ea"/>
              </a:rPr>
              <a:t>界面简洁、美观</a:t>
            </a:r>
            <a:endParaRPr lang="zh-CN" altLang="en-US" sz="2000" dirty="0">
              <a:solidFill>
                <a:schemeClr val="bg1">
                  <a:lumMod val="75000"/>
                </a:schemeClr>
              </a:solidFill>
              <a:sym typeface="+mn-ea"/>
            </a:endParaRPr>
          </a:p>
          <a:p>
            <a:pPr marL="342900" indent="-342900" algn="just">
              <a:buFont typeface="Wingdings" panose="05000000000000000000" charset="0"/>
              <a:buChar char=""/>
            </a:pPr>
            <a:r>
              <a:rPr lang="zh-CN" altLang="en-US" sz="2000" dirty="0">
                <a:solidFill>
                  <a:schemeClr val="bg1">
                    <a:lumMod val="75000"/>
                  </a:schemeClr>
                </a:solidFill>
                <a:sym typeface="+mn-ea"/>
              </a:rPr>
              <a:t>操作简单、适应性强</a:t>
            </a:r>
            <a:endParaRPr lang="zh-CN" altLang="en-US" sz="2000" dirty="0">
              <a:solidFill>
                <a:schemeClr val="bg1">
                  <a:lumMod val="75000"/>
                </a:schemeClr>
              </a:solidFill>
              <a:sym typeface="+mn-ea"/>
            </a:endParaRPr>
          </a:p>
        </p:txBody>
      </p:sp>
      <p:sp>
        <p:nvSpPr>
          <p:cNvPr id="13" name="AutoShape 117"/>
          <p:cNvSpPr/>
          <p:nvPr/>
        </p:nvSpPr>
        <p:spPr bwMode="auto">
          <a:xfrm>
            <a:off x="8020561" y="1900943"/>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14" name="TextBox 25"/>
          <p:cNvSpPr txBox="1"/>
          <p:nvPr/>
        </p:nvSpPr>
        <p:spPr>
          <a:xfrm>
            <a:off x="8581240" y="1817060"/>
            <a:ext cx="7924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易用</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9" name="TextBox 20"/>
          <p:cNvSpPr txBox="1"/>
          <p:nvPr/>
        </p:nvSpPr>
        <p:spPr>
          <a:xfrm>
            <a:off x="8640445" y="3797300"/>
            <a:ext cx="3435350" cy="706755"/>
          </a:xfrm>
          <a:prstGeom prst="rect">
            <a:avLst/>
          </a:prstGeom>
          <a:noFill/>
        </p:spPr>
        <p:txBody>
          <a:bodyPr wrap="square" rtlCol="0">
            <a:spAutoFit/>
          </a:bodyPr>
          <a:lstStyle/>
          <a:p>
            <a:pPr marL="342900" indent="-342900" algn="just">
              <a:buFont typeface="Wingdings" panose="05000000000000000000" charset="0"/>
              <a:buChar char=""/>
            </a:pPr>
            <a:r>
              <a:rPr lang="zh-CN" altLang="en-US" sz="2000" dirty="0">
                <a:solidFill>
                  <a:schemeClr val="bg1">
                    <a:lumMod val="75000"/>
                  </a:schemeClr>
                </a:solidFill>
                <a:sym typeface="+mn-ea"/>
              </a:rPr>
              <a:t>远程控制数据大屏</a:t>
            </a:r>
            <a:endParaRPr lang="zh-CN" altLang="en-US" sz="2000" dirty="0">
              <a:solidFill>
                <a:schemeClr val="bg1">
                  <a:lumMod val="75000"/>
                </a:schemeClr>
              </a:solidFill>
              <a:sym typeface="+mn-ea"/>
            </a:endParaRPr>
          </a:p>
          <a:p>
            <a:pPr marL="342900" indent="-342900" algn="just">
              <a:buFont typeface="Wingdings" panose="05000000000000000000" charset="0"/>
              <a:buChar char=""/>
            </a:pPr>
            <a:r>
              <a:rPr lang="zh-CN" altLang="en-US" sz="2000" dirty="0">
                <a:solidFill>
                  <a:schemeClr val="bg1">
                    <a:lumMod val="75000"/>
                  </a:schemeClr>
                </a:solidFill>
                <a:sym typeface="+mn-ea"/>
              </a:rPr>
              <a:t>远程使用个性推荐功能</a:t>
            </a:r>
            <a:endParaRPr lang="zh-CN" altLang="en-US" sz="2000" dirty="0">
              <a:solidFill>
                <a:schemeClr val="bg1">
                  <a:lumMod val="75000"/>
                </a:schemeClr>
              </a:solidFill>
              <a:sym typeface="+mn-ea"/>
            </a:endParaRPr>
          </a:p>
        </p:txBody>
      </p:sp>
      <p:sp>
        <p:nvSpPr>
          <p:cNvPr id="20" name="AutoShape 117"/>
          <p:cNvSpPr/>
          <p:nvPr/>
        </p:nvSpPr>
        <p:spPr bwMode="auto">
          <a:xfrm>
            <a:off x="8044691" y="3463114"/>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21" name="TextBox 25"/>
          <p:cNvSpPr txBox="1"/>
          <p:nvPr/>
        </p:nvSpPr>
        <p:spPr>
          <a:xfrm>
            <a:off x="8605370" y="3379231"/>
            <a:ext cx="792480" cy="46037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便捷</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2" name="TextBox 20"/>
          <p:cNvSpPr txBox="1"/>
          <p:nvPr/>
        </p:nvSpPr>
        <p:spPr>
          <a:xfrm>
            <a:off x="8640148" y="5287370"/>
            <a:ext cx="2644831" cy="398780"/>
          </a:xfrm>
          <a:prstGeom prst="rect">
            <a:avLst/>
          </a:prstGeom>
          <a:noFill/>
        </p:spPr>
        <p:txBody>
          <a:bodyPr wrap="square" rtlCol="0">
            <a:spAutoFit/>
          </a:bodyPr>
          <a:lstStyle/>
          <a:p>
            <a:pPr marL="342900" indent="-342900" algn="just">
              <a:buFont typeface="Wingdings" panose="05000000000000000000" charset="0"/>
              <a:buChar char=""/>
            </a:pPr>
            <a:r>
              <a:rPr lang="zh-CN" altLang="en-US" sz="2000" dirty="0">
                <a:solidFill>
                  <a:schemeClr val="bg1">
                    <a:lumMod val="75000"/>
                  </a:schemeClr>
                </a:solidFill>
                <a:sym typeface="+mn-ea"/>
              </a:rPr>
              <a:t>适配各类安卓设备</a:t>
            </a:r>
            <a:endParaRPr lang="zh-CN" altLang="en-US" sz="2000" dirty="0">
              <a:solidFill>
                <a:schemeClr val="bg1">
                  <a:lumMod val="75000"/>
                </a:schemeClr>
              </a:solidFill>
              <a:sym typeface="+mn-ea"/>
            </a:endParaRPr>
          </a:p>
        </p:txBody>
      </p:sp>
      <p:sp>
        <p:nvSpPr>
          <p:cNvPr id="23" name="AutoShape 117"/>
          <p:cNvSpPr/>
          <p:nvPr/>
        </p:nvSpPr>
        <p:spPr bwMode="auto">
          <a:xfrm>
            <a:off x="8068821" y="4966412"/>
            <a:ext cx="474248" cy="35588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07E3EF"/>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panose="020B0502020104020203" charset="0"/>
            </a:endParaRPr>
          </a:p>
        </p:txBody>
      </p:sp>
      <p:sp>
        <p:nvSpPr>
          <p:cNvPr id="24" name="TextBox 25"/>
          <p:cNvSpPr txBox="1"/>
          <p:nvPr/>
        </p:nvSpPr>
        <p:spPr>
          <a:xfrm>
            <a:off x="8640295" y="4899674"/>
            <a:ext cx="309880" cy="460375"/>
          </a:xfrm>
          <a:prstGeom prst="rect">
            <a:avLst/>
          </a:prstGeom>
          <a:noFill/>
        </p:spPr>
        <p:txBody>
          <a:bodyPr wrap="none" rtlCol="0">
            <a:spAutoFit/>
          </a:bodyPr>
          <a:lstStyle/>
          <a:p>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4772025" y="0"/>
            <a:ext cx="2968625" cy="953135"/>
          </a:xfrm>
          <a:prstGeom prst="rect">
            <a:avLst/>
          </a:prstGeom>
        </p:spPr>
        <p:txBody>
          <a:bodyPr wrap="square">
            <a:spAutoFit/>
          </a:bodyPr>
          <a:p>
            <a:pPr algn="ctr"/>
            <a:endParaRPr lang="zh-CN" altLang="en-US" sz="2400" b="1" dirty="0">
              <a:solidFill>
                <a:schemeClr val="bg1"/>
              </a:solidFill>
              <a:latin typeface="微软雅黑" panose="020B0503020204020204" pitchFamily="34" charset="-122"/>
              <a:ea typeface="微软雅黑" panose="020B0503020204020204" pitchFamily="34" charset="-122"/>
            </a:endParaRPr>
          </a:p>
          <a:p>
            <a:pPr algn="ctr"/>
            <a:r>
              <a:rPr lang="zh-CN" altLang="en-US" sz="3200" b="1" dirty="0">
                <a:solidFill>
                  <a:schemeClr val="bg1"/>
                </a:solidFill>
                <a:latin typeface="微软雅黑" panose="020B0503020204020204" pitchFamily="34" charset="-122"/>
                <a:ea typeface="微软雅黑" panose="020B0503020204020204" pitchFamily="34" charset="-122"/>
              </a:rPr>
              <a:t>移动控制端</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5154884" y="869950"/>
            <a:ext cx="2111797" cy="369332"/>
          </a:xfrm>
          <a:prstGeom prst="rect">
            <a:avLst/>
          </a:prstGeom>
        </p:spPr>
        <p:txBody>
          <a:bodyPr wrap="none">
            <a:spAutoFit/>
          </a:bodyPr>
          <a:p>
            <a:r>
              <a:rPr lang="en-GB" altLang="zh-CN" dirty="0">
                <a:solidFill>
                  <a:schemeClr val="bg1"/>
                </a:solidFill>
              </a:rPr>
              <a:t>The Mobile Terminal</a:t>
            </a:r>
            <a:endParaRPr lang="zh-CN" altLang="en-US" dirty="0">
              <a:solidFill>
                <a:schemeClr val="bg1"/>
              </a:solidFill>
            </a:endParaRPr>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1850" y="1491615"/>
            <a:ext cx="3539490" cy="5146675"/>
          </a:xfrm>
          <a:prstGeom prst="rect">
            <a:avLst/>
          </a:prstGeom>
          <a:effectLst>
            <a:outerShdw blurRad="76200" dist="12700" dir="8100000" sy="-23000" kx="800400" algn="br" rotWithShape="0">
              <a:prstClr val="black">
                <a:alpha val="20000"/>
              </a:prstClr>
            </a:outerShdw>
          </a:effectLst>
        </p:spPr>
      </p:pic>
      <p:pic>
        <p:nvPicPr>
          <p:cNvPr id="28" name="图片 27" descr="主页"/>
          <p:cNvPicPr>
            <a:picLocks noChangeAspect="1"/>
          </p:cNvPicPr>
          <p:nvPr/>
        </p:nvPicPr>
        <p:blipFill>
          <a:blip r:embed="rId3"/>
          <a:stretch>
            <a:fillRect/>
          </a:stretch>
        </p:blipFill>
        <p:spPr>
          <a:xfrm>
            <a:off x="3736340" y="1915160"/>
            <a:ext cx="2757170" cy="3956050"/>
          </a:xfrm>
          <a:prstGeom prst="rect">
            <a:avLst/>
          </a:prstGeom>
        </p:spPr>
      </p:pic>
      <p:pic>
        <p:nvPicPr>
          <p:cNvPr id="11"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8045" y="2654935"/>
            <a:ext cx="1782445" cy="3662045"/>
          </a:xfrm>
          <a:prstGeom prst="rect">
            <a:avLst/>
          </a:prstGeom>
          <a:effectLst>
            <a:outerShdw blurRad="76200" dist="12700" dir="8100000" sy="-23000" kx="800400" algn="br" rotWithShape="0">
              <a:prstClr val="black">
                <a:alpha val="20000"/>
              </a:prstClr>
            </a:outerShdw>
          </a:effectLst>
        </p:spPr>
      </p:pic>
      <p:pic>
        <p:nvPicPr>
          <p:cNvPr id="17" name="图片 16" descr="Screenshot_20190321-155459"/>
          <p:cNvPicPr>
            <a:picLocks noChangeAspect="1"/>
          </p:cNvPicPr>
          <p:nvPr/>
        </p:nvPicPr>
        <p:blipFill>
          <a:blip r:embed="rId5"/>
          <a:stretch>
            <a:fillRect/>
          </a:stretch>
        </p:blipFill>
        <p:spPr>
          <a:xfrm>
            <a:off x="2245360" y="3089910"/>
            <a:ext cx="1568450" cy="2792095"/>
          </a:xfrm>
          <a:prstGeom prst="rect">
            <a:avLst/>
          </a:prstGeom>
        </p:spPr>
      </p:pic>
      <p:sp>
        <p:nvSpPr>
          <p:cNvPr id="3" name="TextBox 25"/>
          <p:cNvSpPr txBox="1"/>
          <p:nvPr/>
        </p:nvSpPr>
        <p:spPr>
          <a:xfrm>
            <a:off x="8640295" y="4861321"/>
            <a:ext cx="792480" cy="460375"/>
          </a:xfrm>
          <a:prstGeom prst="rect">
            <a:avLst/>
          </a:prstGeom>
          <a:noFill/>
        </p:spPr>
        <p:txBody>
          <a:bodyPr wrap="none" rtlCol="0">
            <a:spAutoFit/>
          </a:bodyPr>
          <a:p>
            <a:r>
              <a:rPr lang="zh-CN" altLang="en-US" sz="2400" dirty="0">
                <a:solidFill>
                  <a:schemeClr val="bg1"/>
                </a:solidFill>
                <a:latin typeface="微软雅黑" panose="020B0503020204020204" pitchFamily="34" charset="-122"/>
                <a:ea typeface="微软雅黑" panose="020B0503020204020204" pitchFamily="34" charset="-122"/>
              </a:rPr>
              <a:t>普用</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67" name="直接连接符 66"/>
          <p:cNvCxnSpPr/>
          <p:nvPr/>
        </p:nvCxnSpPr>
        <p:spPr>
          <a:xfrm>
            <a:off x="4143375" y="1200319"/>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Project Results</a:t>
            </a:r>
            <a:endParaRPr lang="en-US" altLang="zh-CN" sz="2000" dirty="0">
              <a:solidFill>
                <a:srgbClr val="009AC4"/>
              </a:solidFill>
            </a:endParaRPr>
          </a:p>
        </p:txBody>
      </p:sp>
      <p:sp>
        <p:nvSpPr>
          <p:cNvPr id="5" name="文本框 4"/>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项目成果</a:t>
            </a:r>
            <a:r>
              <a:rPr lang="en-US" altLang="zh-CN" sz="2000" dirty="0">
                <a:solidFill>
                  <a:srgbClr val="45D8FF"/>
                </a:solidFill>
                <a:effectLst>
                  <a:outerShdw blurRad="101600" algn="ctr" rotWithShape="0">
                    <a:srgbClr val="45D8FF">
                      <a:alpha val="90000"/>
                    </a:srgbClr>
                  </a:outerShdw>
                </a:effectLst>
              </a:rPr>
              <a:t>3</a:t>
            </a:r>
            <a:endParaRPr lang="en-US" altLang="zh-CN" sz="2000" dirty="0">
              <a:solidFill>
                <a:srgbClr val="45D8FF"/>
              </a:solidFill>
              <a:effectLst>
                <a:outerShdw blurRad="101600" algn="ctr" rotWithShape="0">
                  <a:srgbClr val="45D8FF">
                    <a:alpha val="90000"/>
                  </a:srgbClr>
                </a:outerShdw>
              </a:effectLst>
            </a:endParaRPr>
          </a:p>
        </p:txBody>
      </p:sp>
      <p:sp>
        <p:nvSpPr>
          <p:cNvPr id="70" name="Freeform 5"/>
          <p:cNvSpPr/>
          <p:nvPr/>
        </p:nvSpPr>
        <p:spPr bwMode="auto">
          <a:xfrm>
            <a:off x="1932128" y="38392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71" name="直接连接符 70"/>
          <p:cNvCxnSpPr/>
          <p:nvPr/>
        </p:nvCxnSpPr>
        <p:spPr>
          <a:xfrm>
            <a:off x="0" y="1200318"/>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40128" b="50440"/>
          <a:stretch>
            <a:fillRect/>
          </a:stretch>
        </p:blipFill>
        <p:spPr>
          <a:xfrm>
            <a:off x="20" y="9"/>
            <a:ext cx="12191980" cy="6857991"/>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6210" y="849630"/>
            <a:ext cx="4100195" cy="2578735"/>
          </a:xfrm>
          <a:prstGeom prst="rect">
            <a:avLst/>
          </a:prstGeom>
        </p:spPr>
      </p:pic>
      <p:pic>
        <p:nvPicPr>
          <p:cNvPr id="11" name="图片 10" descr="2"/>
          <p:cNvPicPr>
            <a:picLocks noChangeAspect="1"/>
          </p:cNvPicPr>
          <p:nvPr/>
        </p:nvPicPr>
        <p:blipFill>
          <a:blip r:embed="rId3"/>
          <a:stretch>
            <a:fillRect/>
          </a:stretch>
        </p:blipFill>
        <p:spPr>
          <a:xfrm>
            <a:off x="1546860" y="1096645"/>
            <a:ext cx="3858895" cy="1751330"/>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2445" y="849630"/>
            <a:ext cx="4100195" cy="2578735"/>
          </a:xfrm>
          <a:prstGeom prst="rect">
            <a:avLst/>
          </a:prstGeom>
        </p:spPr>
      </p:pic>
      <p:pic>
        <p:nvPicPr>
          <p:cNvPr id="15" name="图片 14" descr="5"/>
          <p:cNvPicPr>
            <a:picLocks noChangeAspect="1"/>
          </p:cNvPicPr>
          <p:nvPr/>
        </p:nvPicPr>
        <p:blipFill>
          <a:blip r:embed="rId4"/>
          <a:stretch>
            <a:fillRect/>
          </a:stretch>
        </p:blipFill>
        <p:spPr>
          <a:xfrm>
            <a:off x="6983095" y="1094740"/>
            <a:ext cx="3858895" cy="1756410"/>
          </a:xfrm>
          <a:prstGeom prst="rect">
            <a:avLst/>
          </a:prstGeom>
        </p:spPr>
      </p:pic>
      <p:pic>
        <p:nvPicPr>
          <p:cNvPr id="47" name="图片 46"/>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1245" y="2623820"/>
            <a:ext cx="4837430" cy="4837430"/>
          </a:xfrm>
          <a:prstGeom prst="rect">
            <a:avLst/>
          </a:prstGeom>
        </p:spPr>
      </p:pic>
      <p:sp>
        <p:nvSpPr>
          <p:cNvPr id="49" name="文本框 48"/>
          <p:cNvSpPr txBox="1"/>
          <p:nvPr/>
        </p:nvSpPr>
        <p:spPr>
          <a:xfrm>
            <a:off x="1858645" y="4055110"/>
            <a:ext cx="2747645" cy="521970"/>
          </a:xfrm>
          <a:prstGeom prst="rect">
            <a:avLst/>
          </a:prstGeom>
          <a:noFill/>
        </p:spPr>
        <p:txBody>
          <a:bodyPr wrap="square" rtlCol="0">
            <a:spAutoFit/>
          </a:bodyPr>
          <a:p>
            <a:r>
              <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动态展示模块</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50" name="Freeform 5"/>
          <p:cNvSpPr/>
          <p:nvPr/>
        </p:nvSpPr>
        <p:spPr bwMode="auto">
          <a:xfrm>
            <a:off x="4066527" y="389736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
            <a:endParaRPr lang="zh-CN" altLang="en-US"/>
          </a:p>
        </p:txBody>
      </p:sp>
      <p:pic>
        <p:nvPicPr>
          <p:cNvPr id="51" name="图片 50"/>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67475" y="2623820"/>
            <a:ext cx="4837430" cy="4837430"/>
          </a:xfrm>
          <a:prstGeom prst="rect">
            <a:avLst/>
          </a:prstGeom>
        </p:spPr>
      </p:pic>
      <p:sp>
        <p:nvSpPr>
          <p:cNvPr id="52" name="文本框 51"/>
          <p:cNvSpPr txBox="1"/>
          <p:nvPr/>
        </p:nvSpPr>
        <p:spPr>
          <a:xfrm>
            <a:off x="7281545" y="4643755"/>
            <a:ext cx="3161665" cy="1076325"/>
          </a:xfrm>
          <a:prstGeom prst="rect">
            <a:avLst/>
          </a:prstGeom>
          <a:noFill/>
        </p:spPr>
        <p:txBody>
          <a:bodyPr wrap="square" rtlCol="0">
            <a:spAutoFit/>
          </a:bodyPr>
          <a:p>
            <a:pPr algn="just"/>
            <a:r>
              <a:rPr lang="en-US" altLang="zh-CN" sz="1600" dirty="0">
                <a:solidFill>
                  <a:srgbClr val="009AC4"/>
                </a:solidFill>
                <a:latin typeface="微软雅黑" panose="020B0503020204020204" pitchFamily="34" charset="-122"/>
                <a:ea typeface="微软雅黑" panose="020B0503020204020204" pitchFamily="34" charset="-122"/>
              </a:rPr>
              <a:t>     </a:t>
            </a:r>
            <a:r>
              <a:rPr lang="zh-CN" altLang="en-US" sz="1600" dirty="0">
                <a:solidFill>
                  <a:srgbClr val="009AC4"/>
                </a:solidFill>
                <a:latin typeface="微软雅黑" panose="020B0503020204020204" pitchFamily="34" charset="-122"/>
                <a:ea typeface="微软雅黑" panose="020B0503020204020204" pitchFamily="34" charset="-122"/>
              </a:rPr>
              <a:t>本模块包含两个页面，主要功能是将获取的数据在Hadoop大数据生态中进行静态分析并在不同的图表中展示分析结果。</a:t>
            </a:r>
            <a:endParaRPr lang="zh-CN" altLang="en-US" sz="1600" dirty="0">
              <a:solidFill>
                <a:srgbClr val="009AC4"/>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7254875" y="4055110"/>
            <a:ext cx="2747645" cy="521970"/>
          </a:xfrm>
          <a:prstGeom prst="rect">
            <a:avLst/>
          </a:prstGeom>
          <a:noFill/>
        </p:spPr>
        <p:txBody>
          <a:bodyPr wrap="square" rtlCol="0">
            <a:spAutoFit/>
          </a:bodyPr>
          <a:p>
            <a:r>
              <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智能分析模块</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54" name="Freeform 5"/>
          <p:cNvSpPr/>
          <p:nvPr/>
        </p:nvSpPr>
        <p:spPr bwMode="auto">
          <a:xfrm>
            <a:off x="9462757" y="389736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
            <a:endParaRPr lang="zh-CN" altLang="en-US"/>
          </a:p>
        </p:txBody>
      </p:sp>
      <p:sp>
        <p:nvSpPr>
          <p:cNvPr id="55" name="文本框 54"/>
          <p:cNvSpPr txBox="1"/>
          <p:nvPr/>
        </p:nvSpPr>
        <p:spPr>
          <a:xfrm>
            <a:off x="1858645" y="4657090"/>
            <a:ext cx="3270885" cy="1076325"/>
          </a:xfrm>
          <a:prstGeom prst="rect">
            <a:avLst/>
          </a:prstGeom>
          <a:noFill/>
        </p:spPr>
        <p:txBody>
          <a:bodyPr wrap="square" rtlCol="0">
            <a:spAutoFit/>
          </a:bodyPr>
          <a:p>
            <a:r>
              <a:rPr lang="zh-CN" altLang="en-US" sz="1600" dirty="0">
                <a:solidFill>
                  <a:srgbClr val="009AC4"/>
                </a:solidFill>
                <a:latin typeface="微软雅黑" panose="020B0503020204020204" pitchFamily="34" charset="-122"/>
                <a:ea typeface="微软雅黑" panose="020B0503020204020204" pitchFamily="34" charset="-122"/>
              </a:rPr>
              <a:t>   本模块包含四个页面，主要功能是将获取的数据按照不同的特点进行分类并在不同的图表中显示动态实时数据。</a:t>
            </a:r>
            <a:endParaRPr lang="zh-CN" altLang="en-US" sz="1600" dirty="0">
              <a:solidFill>
                <a:srgbClr val="009AC4"/>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2644140" y="784225"/>
            <a:ext cx="9557385" cy="61595"/>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06918" y="6966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Function Module</a:t>
            </a:r>
            <a:endParaRPr lang="en-US" altLang="zh-CN" sz="2000" dirty="0">
              <a:solidFill>
                <a:srgbClr val="009AC4"/>
              </a:solidFill>
            </a:endParaRPr>
          </a:p>
        </p:txBody>
      </p:sp>
      <p:sp>
        <p:nvSpPr>
          <p:cNvPr id="9" name="文本框 8"/>
          <p:cNvSpPr txBox="1"/>
          <p:nvPr/>
        </p:nvSpPr>
        <p:spPr>
          <a:xfrm>
            <a:off x="606811" y="8537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功能模块</a:t>
            </a:r>
            <a:endParaRPr lang="zh-CN" altLang="en-US" sz="2000" dirty="0">
              <a:solidFill>
                <a:srgbClr val="45D8FF"/>
              </a:solidFill>
              <a:effectLst>
                <a:outerShdw blurRad="101600" algn="ctr" rotWithShape="0">
                  <a:srgbClr val="45D8FF">
                    <a:alpha val="90000"/>
                  </a:srgbClr>
                </a:outerShdw>
              </a:effectLst>
            </a:endParaRPr>
          </a:p>
        </p:txBody>
      </p:sp>
      <p:sp>
        <p:nvSpPr>
          <p:cNvPr id="10" name="Freeform 5"/>
          <p:cNvSpPr/>
          <p:nvPr/>
        </p:nvSpPr>
        <p:spPr bwMode="auto">
          <a:xfrm>
            <a:off x="1821003" y="69599"/>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12" name="直接连接符 11"/>
          <p:cNvCxnSpPr/>
          <p:nvPr/>
        </p:nvCxnSpPr>
        <p:spPr>
          <a:xfrm>
            <a:off x="0" y="868848"/>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49"/>
                                        </p:tgtEl>
                                        <p:attrNameLst>
                                          <p:attrName>style.visibility</p:attrName>
                                        </p:attrNameLst>
                                      </p:cBhvr>
                                      <p:to>
                                        <p:strVal val="visible"/>
                                      </p:to>
                                    </p:set>
                                    <p:anim calcmode="lin" valueType="num">
                                      <p:cBhvr>
                                        <p:cTn id="7" dur="300" fill="hold"/>
                                        <p:tgtEl>
                                          <p:spTgt spid="49"/>
                                        </p:tgtEl>
                                        <p:attrNameLst>
                                          <p:attrName>ppt_w</p:attrName>
                                        </p:attrNameLst>
                                      </p:cBhvr>
                                      <p:tavLst>
                                        <p:tav tm="0">
                                          <p:val>
                                            <p:fltVal val="0"/>
                                          </p:val>
                                        </p:tav>
                                        <p:tav tm="100000">
                                          <p:val>
                                            <p:strVal val="#ppt_w"/>
                                          </p:val>
                                        </p:tav>
                                      </p:tavLst>
                                    </p:anim>
                                    <p:anim calcmode="lin" valueType="num">
                                      <p:cBhvr>
                                        <p:cTn id="8" dur="300" fill="hold"/>
                                        <p:tgtEl>
                                          <p:spTgt spid="49"/>
                                        </p:tgtEl>
                                        <p:attrNameLst>
                                          <p:attrName>ppt_h</p:attrName>
                                        </p:attrNameLst>
                                      </p:cBhvr>
                                      <p:tavLst>
                                        <p:tav tm="0">
                                          <p:val>
                                            <p:fltVal val="0"/>
                                          </p:val>
                                        </p:tav>
                                        <p:tav tm="100000">
                                          <p:val>
                                            <p:strVal val="#ppt_h"/>
                                          </p:val>
                                        </p:tav>
                                      </p:tavLst>
                                    </p:anim>
                                    <p:animEffect transition="in" filter="fade">
                                      <p:cBhvr>
                                        <p:cTn id="9" dur="3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300" fill="hold"/>
                                        <p:tgtEl>
                                          <p:spTgt spid="50"/>
                                        </p:tgtEl>
                                        <p:attrNameLst>
                                          <p:attrName>ppt_w</p:attrName>
                                        </p:attrNameLst>
                                      </p:cBhvr>
                                      <p:tavLst>
                                        <p:tav tm="0">
                                          <p:val>
                                            <p:fltVal val="0"/>
                                          </p:val>
                                        </p:tav>
                                        <p:tav tm="100000">
                                          <p:val>
                                            <p:strVal val="#ppt_w"/>
                                          </p:val>
                                        </p:tav>
                                      </p:tavLst>
                                    </p:anim>
                                    <p:anim calcmode="lin" valueType="num">
                                      <p:cBhvr>
                                        <p:cTn id="15" dur="300" fill="hold"/>
                                        <p:tgtEl>
                                          <p:spTgt spid="50"/>
                                        </p:tgtEl>
                                        <p:attrNameLst>
                                          <p:attrName>ppt_h</p:attrName>
                                        </p:attrNameLst>
                                      </p:cBhvr>
                                      <p:tavLst>
                                        <p:tav tm="0">
                                          <p:val>
                                            <p:fltVal val="0"/>
                                          </p:val>
                                        </p:tav>
                                        <p:tav tm="100000">
                                          <p:val>
                                            <p:strVal val="#ppt_h"/>
                                          </p:val>
                                        </p:tav>
                                      </p:tavLst>
                                    </p:anim>
                                    <p:animEffect transition="in" filter="fade">
                                      <p:cBhvr>
                                        <p:cTn id="16" dur="3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iterate type="lt">
                                    <p:tmPct val="10000"/>
                                  </p:iterate>
                                  <p:childTnLst>
                                    <p:set>
                                      <p:cBhvr>
                                        <p:cTn id="20" dur="1" fill="hold">
                                          <p:stCondLst>
                                            <p:cond delay="0"/>
                                          </p:stCondLst>
                                        </p:cTn>
                                        <p:tgtEl>
                                          <p:spTgt spid="55"/>
                                        </p:tgtEl>
                                        <p:attrNameLst>
                                          <p:attrName>style.visibility</p:attrName>
                                        </p:attrNameLst>
                                      </p:cBhvr>
                                      <p:to>
                                        <p:strVal val="visible"/>
                                      </p:to>
                                    </p:set>
                                    <p:anim calcmode="lin" valueType="num">
                                      <p:cBhvr>
                                        <p:cTn id="21" dur="300" fill="hold"/>
                                        <p:tgtEl>
                                          <p:spTgt spid="55"/>
                                        </p:tgtEl>
                                        <p:attrNameLst>
                                          <p:attrName>ppt_w</p:attrName>
                                        </p:attrNameLst>
                                      </p:cBhvr>
                                      <p:tavLst>
                                        <p:tav tm="0">
                                          <p:val>
                                            <p:fltVal val="0"/>
                                          </p:val>
                                        </p:tav>
                                        <p:tav tm="100000">
                                          <p:val>
                                            <p:strVal val="#ppt_w"/>
                                          </p:val>
                                        </p:tav>
                                      </p:tavLst>
                                    </p:anim>
                                    <p:anim calcmode="lin" valueType="num">
                                      <p:cBhvr>
                                        <p:cTn id="22" dur="300" fill="hold"/>
                                        <p:tgtEl>
                                          <p:spTgt spid="55"/>
                                        </p:tgtEl>
                                        <p:attrNameLst>
                                          <p:attrName>ppt_h</p:attrName>
                                        </p:attrNameLst>
                                      </p:cBhvr>
                                      <p:tavLst>
                                        <p:tav tm="0">
                                          <p:val>
                                            <p:fltVal val="0"/>
                                          </p:val>
                                        </p:tav>
                                        <p:tav tm="100000">
                                          <p:val>
                                            <p:strVal val="#ppt_h"/>
                                          </p:val>
                                        </p:tav>
                                      </p:tavLst>
                                    </p:anim>
                                    <p:animEffect transition="in" filter="fade">
                                      <p:cBhvr>
                                        <p:cTn id="23" dur="3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iterate type="lt">
                                    <p:tmPct val="10000"/>
                                  </p:iterate>
                                  <p:childTnLst>
                                    <p:set>
                                      <p:cBhvr>
                                        <p:cTn id="27" dur="1" fill="hold">
                                          <p:stCondLst>
                                            <p:cond delay="0"/>
                                          </p:stCondLst>
                                        </p:cTn>
                                        <p:tgtEl>
                                          <p:spTgt spid="53"/>
                                        </p:tgtEl>
                                        <p:attrNameLst>
                                          <p:attrName>style.visibility</p:attrName>
                                        </p:attrNameLst>
                                      </p:cBhvr>
                                      <p:to>
                                        <p:strVal val="visible"/>
                                      </p:to>
                                    </p:set>
                                    <p:anim calcmode="lin" valueType="num">
                                      <p:cBhvr>
                                        <p:cTn id="28" dur="300" fill="hold"/>
                                        <p:tgtEl>
                                          <p:spTgt spid="53"/>
                                        </p:tgtEl>
                                        <p:attrNameLst>
                                          <p:attrName>ppt_w</p:attrName>
                                        </p:attrNameLst>
                                      </p:cBhvr>
                                      <p:tavLst>
                                        <p:tav tm="0">
                                          <p:val>
                                            <p:fltVal val="0"/>
                                          </p:val>
                                        </p:tav>
                                        <p:tav tm="100000">
                                          <p:val>
                                            <p:strVal val="#ppt_w"/>
                                          </p:val>
                                        </p:tav>
                                      </p:tavLst>
                                    </p:anim>
                                    <p:anim calcmode="lin" valueType="num">
                                      <p:cBhvr>
                                        <p:cTn id="29" dur="300" fill="hold"/>
                                        <p:tgtEl>
                                          <p:spTgt spid="53"/>
                                        </p:tgtEl>
                                        <p:attrNameLst>
                                          <p:attrName>ppt_h</p:attrName>
                                        </p:attrNameLst>
                                      </p:cBhvr>
                                      <p:tavLst>
                                        <p:tav tm="0">
                                          <p:val>
                                            <p:fltVal val="0"/>
                                          </p:val>
                                        </p:tav>
                                        <p:tav tm="100000">
                                          <p:val>
                                            <p:strVal val="#ppt_h"/>
                                          </p:val>
                                        </p:tav>
                                      </p:tavLst>
                                    </p:anim>
                                    <p:animEffect transition="in" filter="fade">
                                      <p:cBhvr>
                                        <p:cTn id="30" dur="3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300" fill="hold"/>
                                        <p:tgtEl>
                                          <p:spTgt spid="54"/>
                                        </p:tgtEl>
                                        <p:attrNameLst>
                                          <p:attrName>ppt_w</p:attrName>
                                        </p:attrNameLst>
                                      </p:cBhvr>
                                      <p:tavLst>
                                        <p:tav tm="0">
                                          <p:val>
                                            <p:fltVal val="0"/>
                                          </p:val>
                                        </p:tav>
                                        <p:tav tm="100000">
                                          <p:val>
                                            <p:strVal val="#ppt_w"/>
                                          </p:val>
                                        </p:tav>
                                      </p:tavLst>
                                    </p:anim>
                                    <p:anim calcmode="lin" valueType="num">
                                      <p:cBhvr>
                                        <p:cTn id="36" dur="300" fill="hold"/>
                                        <p:tgtEl>
                                          <p:spTgt spid="54"/>
                                        </p:tgtEl>
                                        <p:attrNameLst>
                                          <p:attrName>ppt_h</p:attrName>
                                        </p:attrNameLst>
                                      </p:cBhvr>
                                      <p:tavLst>
                                        <p:tav tm="0">
                                          <p:val>
                                            <p:fltVal val="0"/>
                                          </p:val>
                                        </p:tav>
                                        <p:tav tm="100000">
                                          <p:val>
                                            <p:strVal val="#ppt_h"/>
                                          </p:val>
                                        </p:tav>
                                      </p:tavLst>
                                    </p:anim>
                                    <p:animEffect transition="in" filter="fade">
                                      <p:cBhvr>
                                        <p:cTn id="37" dur="3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iterate type="lt">
                                    <p:tmPct val="10000"/>
                                  </p:iterate>
                                  <p:childTnLst>
                                    <p:set>
                                      <p:cBhvr>
                                        <p:cTn id="41" dur="1" fill="hold">
                                          <p:stCondLst>
                                            <p:cond delay="0"/>
                                          </p:stCondLst>
                                        </p:cTn>
                                        <p:tgtEl>
                                          <p:spTgt spid="52"/>
                                        </p:tgtEl>
                                        <p:attrNameLst>
                                          <p:attrName>style.visibility</p:attrName>
                                        </p:attrNameLst>
                                      </p:cBhvr>
                                      <p:to>
                                        <p:strVal val="visible"/>
                                      </p:to>
                                    </p:set>
                                    <p:anim calcmode="lin" valueType="num">
                                      <p:cBhvr>
                                        <p:cTn id="42" dur="300" fill="hold"/>
                                        <p:tgtEl>
                                          <p:spTgt spid="52"/>
                                        </p:tgtEl>
                                        <p:attrNameLst>
                                          <p:attrName>ppt_w</p:attrName>
                                        </p:attrNameLst>
                                      </p:cBhvr>
                                      <p:tavLst>
                                        <p:tav tm="0">
                                          <p:val>
                                            <p:fltVal val="0"/>
                                          </p:val>
                                        </p:tav>
                                        <p:tav tm="100000">
                                          <p:val>
                                            <p:strVal val="#ppt_w"/>
                                          </p:val>
                                        </p:tav>
                                      </p:tavLst>
                                    </p:anim>
                                    <p:anim calcmode="lin" valueType="num">
                                      <p:cBhvr>
                                        <p:cTn id="43" dur="300" fill="hold"/>
                                        <p:tgtEl>
                                          <p:spTgt spid="52"/>
                                        </p:tgtEl>
                                        <p:attrNameLst>
                                          <p:attrName>ppt_h</p:attrName>
                                        </p:attrNameLst>
                                      </p:cBhvr>
                                      <p:tavLst>
                                        <p:tav tm="0">
                                          <p:val>
                                            <p:fltVal val="0"/>
                                          </p:val>
                                        </p:tav>
                                        <p:tav tm="100000">
                                          <p:val>
                                            <p:strVal val="#ppt_h"/>
                                          </p:val>
                                        </p:tav>
                                      </p:tavLst>
                                    </p:anim>
                                    <p:animEffect transition="in" filter="fade">
                                      <p:cBhvr>
                                        <p:cTn id="44" dur="3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bldLvl="0" animBg="1"/>
      <p:bldP spid="52" grpId="0"/>
      <p:bldP spid="53" grpId="0"/>
      <p:bldP spid="54" grpId="0" bldLvl="0" animBg="1"/>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40128" b="50440"/>
          <a:stretch>
            <a:fillRect/>
          </a:stretch>
        </p:blipFill>
        <p:spPr>
          <a:xfrm>
            <a:off x="20" y="9"/>
            <a:ext cx="12191980" cy="6857991"/>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550" y="849630"/>
            <a:ext cx="4100195" cy="2578735"/>
          </a:xfrm>
          <a:prstGeom prst="rect">
            <a:avLst/>
          </a:prstGeom>
        </p:spPr>
      </p:pic>
      <p:pic>
        <p:nvPicPr>
          <p:cNvPr id="7" name="图片 6" descr="7"/>
          <p:cNvPicPr>
            <a:picLocks noChangeAspect="1"/>
          </p:cNvPicPr>
          <p:nvPr/>
        </p:nvPicPr>
        <p:blipFill>
          <a:blip r:embed="rId3"/>
          <a:stretch>
            <a:fillRect/>
          </a:stretch>
        </p:blipFill>
        <p:spPr>
          <a:xfrm>
            <a:off x="1595120" y="1101725"/>
            <a:ext cx="3883025" cy="1757045"/>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6880" y="846455"/>
            <a:ext cx="4100195" cy="2578735"/>
          </a:xfrm>
          <a:prstGeom prst="rect">
            <a:avLst/>
          </a:prstGeom>
        </p:spPr>
      </p:pic>
      <p:pic>
        <p:nvPicPr>
          <p:cNvPr id="12" name="图片 11" descr="8"/>
          <p:cNvPicPr>
            <a:picLocks noChangeAspect="1"/>
          </p:cNvPicPr>
          <p:nvPr/>
        </p:nvPicPr>
        <p:blipFill>
          <a:blip r:embed="rId4"/>
          <a:stretch>
            <a:fillRect/>
          </a:stretch>
        </p:blipFill>
        <p:spPr>
          <a:xfrm>
            <a:off x="6902450" y="1101725"/>
            <a:ext cx="3874135" cy="1755775"/>
          </a:xfrm>
          <a:prstGeom prst="rect">
            <a:avLst/>
          </a:prstGeom>
        </p:spPr>
      </p:pic>
      <p:pic>
        <p:nvPicPr>
          <p:cNvPr id="14" name="图片 13"/>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1245" y="2623820"/>
            <a:ext cx="4837430" cy="4837430"/>
          </a:xfrm>
          <a:prstGeom prst="rect">
            <a:avLst/>
          </a:prstGeom>
        </p:spPr>
      </p:pic>
      <p:sp>
        <p:nvSpPr>
          <p:cNvPr id="17" name="文本框 16"/>
          <p:cNvSpPr txBox="1"/>
          <p:nvPr/>
        </p:nvSpPr>
        <p:spPr>
          <a:xfrm>
            <a:off x="1858645" y="4055110"/>
            <a:ext cx="2747645" cy="521970"/>
          </a:xfrm>
          <a:prstGeom prst="rect">
            <a:avLst/>
          </a:prstGeom>
          <a:noFill/>
        </p:spPr>
        <p:txBody>
          <a:bodyPr wrap="square" rtlCol="0">
            <a:spAutoFit/>
          </a:bodyPr>
          <a:p>
            <a:r>
              <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科学预测模块</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8" name="Freeform 5"/>
          <p:cNvSpPr/>
          <p:nvPr/>
        </p:nvSpPr>
        <p:spPr bwMode="auto">
          <a:xfrm>
            <a:off x="4066527" y="389736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
            <a:endParaRPr lang="zh-CN" altLang="en-US"/>
          </a:p>
        </p:txBody>
      </p:sp>
      <p:pic>
        <p:nvPicPr>
          <p:cNvPr id="39" name="图片 38"/>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67475" y="2623820"/>
            <a:ext cx="4837430" cy="4837430"/>
          </a:xfrm>
          <a:prstGeom prst="rect">
            <a:avLst/>
          </a:prstGeom>
        </p:spPr>
      </p:pic>
      <p:sp>
        <p:nvSpPr>
          <p:cNvPr id="41" name="文本框 40"/>
          <p:cNvSpPr txBox="1"/>
          <p:nvPr/>
        </p:nvSpPr>
        <p:spPr>
          <a:xfrm>
            <a:off x="7254875" y="4055110"/>
            <a:ext cx="2747645" cy="521970"/>
          </a:xfrm>
          <a:prstGeom prst="rect">
            <a:avLst/>
          </a:prstGeom>
          <a:noFill/>
        </p:spPr>
        <p:txBody>
          <a:bodyPr wrap="square" rtlCol="0">
            <a:spAutoFit/>
          </a:bodyPr>
          <a:p>
            <a:r>
              <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个性推荐模块</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42" name="Freeform 5"/>
          <p:cNvSpPr/>
          <p:nvPr/>
        </p:nvSpPr>
        <p:spPr bwMode="auto">
          <a:xfrm>
            <a:off x="9462757" y="389736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
            <a:endParaRPr lang="zh-CN" altLang="en-US"/>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2435" y="847725"/>
            <a:ext cx="4100195" cy="2578735"/>
          </a:xfrm>
          <a:prstGeom prst="rect">
            <a:avLst/>
          </a:prstGeom>
        </p:spPr>
      </p:pic>
      <p:pic>
        <p:nvPicPr>
          <p:cNvPr id="20" name="图片 19" descr="8"/>
          <p:cNvPicPr>
            <a:picLocks noChangeAspect="1"/>
          </p:cNvPicPr>
          <p:nvPr/>
        </p:nvPicPr>
        <p:blipFill>
          <a:blip r:embed="rId4"/>
          <a:stretch>
            <a:fillRect/>
          </a:stretch>
        </p:blipFill>
        <p:spPr>
          <a:xfrm>
            <a:off x="6898005" y="1102995"/>
            <a:ext cx="3874135" cy="1755775"/>
          </a:xfrm>
          <a:prstGeom prst="rect">
            <a:avLst/>
          </a:prstGeom>
        </p:spPr>
      </p:pic>
      <p:sp>
        <p:nvSpPr>
          <p:cNvPr id="55" name="文本框 54"/>
          <p:cNvSpPr txBox="1"/>
          <p:nvPr/>
        </p:nvSpPr>
        <p:spPr>
          <a:xfrm>
            <a:off x="1858645" y="4657090"/>
            <a:ext cx="3270885" cy="1076325"/>
          </a:xfrm>
          <a:prstGeom prst="rect">
            <a:avLst/>
          </a:prstGeom>
          <a:noFill/>
        </p:spPr>
        <p:txBody>
          <a:bodyPr wrap="square" rtlCol="0">
            <a:spAutoFit/>
          </a:bodyPr>
          <a:p>
            <a:r>
              <a:rPr lang="zh-CN" altLang="en-US" sz="1600" dirty="0">
                <a:solidFill>
                  <a:srgbClr val="009AC4"/>
                </a:solidFill>
                <a:latin typeface="微软雅黑" panose="020B0503020204020204" pitchFamily="34" charset="-122"/>
                <a:ea typeface="微软雅黑" panose="020B0503020204020204" pitchFamily="34" charset="-122"/>
              </a:rPr>
              <a:t>   本模块包含一个页面，主要功能是将系统数据库中的历史数据通过Hadoop大数据生态进行算法计算并通过不同的图表展示预测结果。</a:t>
            </a:r>
            <a:endParaRPr lang="zh-CN" altLang="en-US" sz="1600" dirty="0">
              <a:solidFill>
                <a:srgbClr val="009AC4"/>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281545" y="4643755"/>
            <a:ext cx="3161665" cy="1076325"/>
          </a:xfrm>
          <a:prstGeom prst="rect">
            <a:avLst/>
          </a:prstGeom>
          <a:noFill/>
        </p:spPr>
        <p:txBody>
          <a:bodyPr wrap="square" rtlCol="0">
            <a:spAutoFit/>
          </a:bodyPr>
          <a:p>
            <a:pPr algn="just"/>
            <a:r>
              <a:rPr lang="en-US" altLang="zh-CN" sz="1600" dirty="0">
                <a:solidFill>
                  <a:srgbClr val="009AC4"/>
                </a:solidFill>
                <a:latin typeface="微软雅黑" panose="020B0503020204020204" pitchFamily="34" charset="-122"/>
                <a:ea typeface="微软雅黑" panose="020B0503020204020204" pitchFamily="34" charset="-122"/>
              </a:rPr>
              <a:t>     </a:t>
            </a:r>
            <a:r>
              <a:rPr lang="zh-CN" altLang="en-US" sz="1600" dirty="0">
                <a:solidFill>
                  <a:srgbClr val="009AC4"/>
                </a:solidFill>
                <a:latin typeface="微软雅黑" panose="020B0503020204020204" pitchFamily="34" charset="-122"/>
                <a:ea typeface="微软雅黑" panose="020B0503020204020204" pitchFamily="34" charset="-122"/>
              </a:rPr>
              <a:t>本模块包含一个页面，主要功能是通过根据求职者个人实际情况对历史数据进行建模分析得出推荐方案。</a:t>
            </a:r>
            <a:endParaRPr lang="zh-CN" altLang="en-US" sz="1600" dirty="0">
              <a:solidFill>
                <a:srgbClr val="009AC4"/>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V="1">
            <a:off x="2644140" y="784225"/>
            <a:ext cx="9557385" cy="61595"/>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6918" y="6966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Function Module</a:t>
            </a:r>
            <a:endParaRPr lang="en-US" altLang="zh-CN" sz="2000" dirty="0">
              <a:solidFill>
                <a:srgbClr val="009AC4"/>
              </a:solidFill>
            </a:endParaRPr>
          </a:p>
        </p:txBody>
      </p:sp>
      <p:sp>
        <p:nvSpPr>
          <p:cNvPr id="10" name="文本框 9"/>
          <p:cNvSpPr txBox="1"/>
          <p:nvPr/>
        </p:nvSpPr>
        <p:spPr>
          <a:xfrm>
            <a:off x="606811" y="8537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功能模块</a:t>
            </a:r>
            <a:endParaRPr lang="zh-CN" altLang="en-US" sz="2000" dirty="0">
              <a:solidFill>
                <a:srgbClr val="45D8FF"/>
              </a:solidFill>
              <a:effectLst>
                <a:outerShdw blurRad="101600" algn="ctr" rotWithShape="0">
                  <a:srgbClr val="45D8FF">
                    <a:alpha val="90000"/>
                  </a:srgbClr>
                </a:outerShdw>
              </a:effectLst>
            </a:endParaRPr>
          </a:p>
        </p:txBody>
      </p:sp>
      <p:sp>
        <p:nvSpPr>
          <p:cNvPr id="13" name="Freeform 5"/>
          <p:cNvSpPr/>
          <p:nvPr/>
        </p:nvSpPr>
        <p:spPr bwMode="auto">
          <a:xfrm>
            <a:off x="1821003" y="69599"/>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15" name="直接连接符 14"/>
          <p:cNvCxnSpPr/>
          <p:nvPr/>
        </p:nvCxnSpPr>
        <p:spPr>
          <a:xfrm>
            <a:off x="0" y="868848"/>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300" fill="hold"/>
                                        <p:tgtEl>
                                          <p:spTgt spid="17"/>
                                        </p:tgtEl>
                                        <p:attrNameLst>
                                          <p:attrName>ppt_w</p:attrName>
                                        </p:attrNameLst>
                                      </p:cBhvr>
                                      <p:tavLst>
                                        <p:tav tm="0">
                                          <p:val>
                                            <p:fltVal val="0"/>
                                          </p:val>
                                        </p:tav>
                                        <p:tav tm="100000">
                                          <p:val>
                                            <p:strVal val="#ppt_w"/>
                                          </p:val>
                                        </p:tav>
                                      </p:tavLst>
                                    </p:anim>
                                    <p:anim calcmode="lin" valueType="num">
                                      <p:cBhvr>
                                        <p:cTn id="8" dur="300" fill="hold"/>
                                        <p:tgtEl>
                                          <p:spTgt spid="17"/>
                                        </p:tgtEl>
                                        <p:attrNameLst>
                                          <p:attrName>ppt_h</p:attrName>
                                        </p:attrNameLst>
                                      </p:cBhvr>
                                      <p:tavLst>
                                        <p:tav tm="0">
                                          <p:val>
                                            <p:fltVal val="0"/>
                                          </p:val>
                                        </p:tav>
                                        <p:tav tm="100000">
                                          <p:val>
                                            <p:strVal val="#ppt_h"/>
                                          </p:val>
                                        </p:tav>
                                      </p:tavLst>
                                    </p:anim>
                                    <p:animEffect transition="in" filter="fade">
                                      <p:cBhvr>
                                        <p:cTn id="9" dur="3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300" fill="hold"/>
                                        <p:tgtEl>
                                          <p:spTgt spid="18"/>
                                        </p:tgtEl>
                                        <p:attrNameLst>
                                          <p:attrName>ppt_w</p:attrName>
                                        </p:attrNameLst>
                                      </p:cBhvr>
                                      <p:tavLst>
                                        <p:tav tm="0">
                                          <p:val>
                                            <p:fltVal val="0"/>
                                          </p:val>
                                        </p:tav>
                                        <p:tav tm="100000">
                                          <p:val>
                                            <p:strVal val="#ppt_w"/>
                                          </p:val>
                                        </p:tav>
                                      </p:tavLst>
                                    </p:anim>
                                    <p:anim calcmode="lin" valueType="num">
                                      <p:cBhvr>
                                        <p:cTn id="15" dur="300" fill="hold"/>
                                        <p:tgtEl>
                                          <p:spTgt spid="18"/>
                                        </p:tgtEl>
                                        <p:attrNameLst>
                                          <p:attrName>ppt_h</p:attrName>
                                        </p:attrNameLst>
                                      </p:cBhvr>
                                      <p:tavLst>
                                        <p:tav tm="0">
                                          <p:val>
                                            <p:fltVal val="0"/>
                                          </p:val>
                                        </p:tav>
                                        <p:tav tm="100000">
                                          <p:val>
                                            <p:strVal val="#ppt_h"/>
                                          </p:val>
                                        </p:tav>
                                      </p:tavLst>
                                    </p:anim>
                                    <p:animEffect transition="in" filter="fade">
                                      <p:cBhvr>
                                        <p:cTn id="16" dur="3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iterate type="lt">
                                    <p:tmPct val="10000"/>
                                  </p:iterate>
                                  <p:childTnLst>
                                    <p:set>
                                      <p:cBhvr>
                                        <p:cTn id="20" dur="1" fill="hold">
                                          <p:stCondLst>
                                            <p:cond delay="0"/>
                                          </p:stCondLst>
                                        </p:cTn>
                                        <p:tgtEl>
                                          <p:spTgt spid="55"/>
                                        </p:tgtEl>
                                        <p:attrNameLst>
                                          <p:attrName>style.visibility</p:attrName>
                                        </p:attrNameLst>
                                      </p:cBhvr>
                                      <p:to>
                                        <p:strVal val="visible"/>
                                      </p:to>
                                    </p:set>
                                    <p:anim calcmode="lin" valueType="num">
                                      <p:cBhvr>
                                        <p:cTn id="21" dur="300" fill="hold"/>
                                        <p:tgtEl>
                                          <p:spTgt spid="55"/>
                                        </p:tgtEl>
                                        <p:attrNameLst>
                                          <p:attrName>ppt_w</p:attrName>
                                        </p:attrNameLst>
                                      </p:cBhvr>
                                      <p:tavLst>
                                        <p:tav tm="0">
                                          <p:val>
                                            <p:fltVal val="0"/>
                                          </p:val>
                                        </p:tav>
                                        <p:tav tm="100000">
                                          <p:val>
                                            <p:strVal val="#ppt_w"/>
                                          </p:val>
                                        </p:tav>
                                      </p:tavLst>
                                    </p:anim>
                                    <p:anim calcmode="lin" valueType="num">
                                      <p:cBhvr>
                                        <p:cTn id="22" dur="300" fill="hold"/>
                                        <p:tgtEl>
                                          <p:spTgt spid="55"/>
                                        </p:tgtEl>
                                        <p:attrNameLst>
                                          <p:attrName>ppt_h</p:attrName>
                                        </p:attrNameLst>
                                      </p:cBhvr>
                                      <p:tavLst>
                                        <p:tav tm="0">
                                          <p:val>
                                            <p:fltVal val="0"/>
                                          </p:val>
                                        </p:tav>
                                        <p:tav tm="100000">
                                          <p:val>
                                            <p:strVal val="#ppt_h"/>
                                          </p:val>
                                        </p:tav>
                                      </p:tavLst>
                                    </p:anim>
                                    <p:animEffect transition="in" filter="fade">
                                      <p:cBhvr>
                                        <p:cTn id="23" dur="3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iterate type="lt">
                                    <p:tmPct val="10000"/>
                                  </p:iterate>
                                  <p:childTnLst>
                                    <p:set>
                                      <p:cBhvr>
                                        <p:cTn id="27" dur="1" fill="hold">
                                          <p:stCondLst>
                                            <p:cond delay="0"/>
                                          </p:stCondLst>
                                        </p:cTn>
                                        <p:tgtEl>
                                          <p:spTgt spid="41"/>
                                        </p:tgtEl>
                                        <p:attrNameLst>
                                          <p:attrName>style.visibility</p:attrName>
                                        </p:attrNameLst>
                                      </p:cBhvr>
                                      <p:to>
                                        <p:strVal val="visible"/>
                                      </p:to>
                                    </p:set>
                                    <p:anim calcmode="lin" valueType="num">
                                      <p:cBhvr>
                                        <p:cTn id="28" dur="300" fill="hold"/>
                                        <p:tgtEl>
                                          <p:spTgt spid="41"/>
                                        </p:tgtEl>
                                        <p:attrNameLst>
                                          <p:attrName>ppt_w</p:attrName>
                                        </p:attrNameLst>
                                      </p:cBhvr>
                                      <p:tavLst>
                                        <p:tav tm="0">
                                          <p:val>
                                            <p:fltVal val="0"/>
                                          </p:val>
                                        </p:tav>
                                        <p:tav tm="100000">
                                          <p:val>
                                            <p:strVal val="#ppt_w"/>
                                          </p:val>
                                        </p:tav>
                                      </p:tavLst>
                                    </p:anim>
                                    <p:anim calcmode="lin" valueType="num">
                                      <p:cBhvr>
                                        <p:cTn id="29" dur="300" fill="hold"/>
                                        <p:tgtEl>
                                          <p:spTgt spid="41"/>
                                        </p:tgtEl>
                                        <p:attrNameLst>
                                          <p:attrName>ppt_h</p:attrName>
                                        </p:attrNameLst>
                                      </p:cBhvr>
                                      <p:tavLst>
                                        <p:tav tm="0">
                                          <p:val>
                                            <p:fltVal val="0"/>
                                          </p:val>
                                        </p:tav>
                                        <p:tav tm="100000">
                                          <p:val>
                                            <p:strVal val="#ppt_h"/>
                                          </p:val>
                                        </p:tav>
                                      </p:tavLst>
                                    </p:anim>
                                    <p:animEffect transition="in" filter="fade">
                                      <p:cBhvr>
                                        <p:cTn id="30" dur="3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p:cTn id="35" dur="300" fill="hold"/>
                                        <p:tgtEl>
                                          <p:spTgt spid="42"/>
                                        </p:tgtEl>
                                        <p:attrNameLst>
                                          <p:attrName>ppt_w</p:attrName>
                                        </p:attrNameLst>
                                      </p:cBhvr>
                                      <p:tavLst>
                                        <p:tav tm="0">
                                          <p:val>
                                            <p:fltVal val="0"/>
                                          </p:val>
                                        </p:tav>
                                        <p:tav tm="100000">
                                          <p:val>
                                            <p:strVal val="#ppt_w"/>
                                          </p:val>
                                        </p:tav>
                                      </p:tavLst>
                                    </p:anim>
                                    <p:anim calcmode="lin" valueType="num">
                                      <p:cBhvr>
                                        <p:cTn id="36" dur="300" fill="hold"/>
                                        <p:tgtEl>
                                          <p:spTgt spid="42"/>
                                        </p:tgtEl>
                                        <p:attrNameLst>
                                          <p:attrName>ppt_h</p:attrName>
                                        </p:attrNameLst>
                                      </p:cBhvr>
                                      <p:tavLst>
                                        <p:tav tm="0">
                                          <p:val>
                                            <p:fltVal val="0"/>
                                          </p:val>
                                        </p:tav>
                                        <p:tav tm="100000">
                                          <p:val>
                                            <p:strVal val="#ppt_h"/>
                                          </p:val>
                                        </p:tav>
                                      </p:tavLst>
                                    </p:anim>
                                    <p:animEffect transition="in" filter="fade">
                                      <p:cBhvr>
                                        <p:cTn id="37" dur="3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iterate type="lt">
                                    <p:tmPct val="10000"/>
                                  </p:iterate>
                                  <p:childTnLst>
                                    <p:set>
                                      <p:cBhvr>
                                        <p:cTn id="41" dur="1" fill="hold">
                                          <p:stCondLst>
                                            <p:cond delay="0"/>
                                          </p:stCondLst>
                                        </p:cTn>
                                        <p:tgtEl>
                                          <p:spTgt spid="5"/>
                                        </p:tgtEl>
                                        <p:attrNameLst>
                                          <p:attrName>style.visibility</p:attrName>
                                        </p:attrNameLst>
                                      </p:cBhvr>
                                      <p:to>
                                        <p:strVal val="visible"/>
                                      </p:to>
                                    </p:set>
                                    <p:anim calcmode="lin" valueType="num">
                                      <p:cBhvr>
                                        <p:cTn id="42" dur="300" fill="hold"/>
                                        <p:tgtEl>
                                          <p:spTgt spid="5"/>
                                        </p:tgtEl>
                                        <p:attrNameLst>
                                          <p:attrName>ppt_w</p:attrName>
                                        </p:attrNameLst>
                                      </p:cBhvr>
                                      <p:tavLst>
                                        <p:tav tm="0">
                                          <p:val>
                                            <p:fltVal val="0"/>
                                          </p:val>
                                        </p:tav>
                                        <p:tav tm="100000">
                                          <p:val>
                                            <p:strVal val="#ppt_w"/>
                                          </p:val>
                                        </p:tav>
                                      </p:tavLst>
                                    </p:anim>
                                    <p:anim calcmode="lin" valueType="num">
                                      <p:cBhvr>
                                        <p:cTn id="43" dur="300" fill="hold"/>
                                        <p:tgtEl>
                                          <p:spTgt spid="5"/>
                                        </p:tgtEl>
                                        <p:attrNameLst>
                                          <p:attrName>ppt_h</p:attrName>
                                        </p:attrNameLst>
                                      </p:cBhvr>
                                      <p:tavLst>
                                        <p:tav tm="0">
                                          <p:val>
                                            <p:fltVal val="0"/>
                                          </p:val>
                                        </p:tav>
                                        <p:tav tm="100000">
                                          <p:val>
                                            <p:strVal val="#ppt_h"/>
                                          </p:val>
                                        </p:tav>
                                      </p:tavLst>
                                    </p:anim>
                                    <p:animEffect transition="in" filter="fade">
                                      <p:cBhvr>
                                        <p:cTn id="44"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ldLvl="0" animBg="1"/>
      <p:bldP spid="41" grpId="0"/>
      <p:bldP spid="42" grpId="0" bldLvl="0" animBg="1"/>
      <p:bldP spid="55"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40128" b="50440"/>
          <a:stretch>
            <a:fillRect/>
          </a:stretch>
        </p:blipFill>
        <p:spPr>
          <a:xfrm>
            <a:off x="20" y="9"/>
            <a:ext cx="12191980" cy="6857991"/>
          </a:xfrm>
          <a:prstGeom prst="rect">
            <a:avLst/>
          </a:prstGeom>
        </p:spPr>
      </p:pic>
      <p:pic>
        <p:nvPicPr>
          <p:cNvPr id="12"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955" y="941070"/>
            <a:ext cx="1256030" cy="2580640"/>
          </a:xfrm>
          <a:prstGeom prst="rect">
            <a:avLst/>
          </a:prstGeom>
        </p:spPr>
      </p:pic>
      <p:pic>
        <p:nvPicPr>
          <p:cNvPr id="14" name="图片 13" descr="Screenshot_20190321-155459"/>
          <p:cNvPicPr>
            <a:picLocks noChangeAspect="1"/>
          </p:cNvPicPr>
          <p:nvPr/>
        </p:nvPicPr>
        <p:blipFill>
          <a:blip r:embed="rId3"/>
          <a:stretch>
            <a:fillRect/>
          </a:stretch>
        </p:blipFill>
        <p:spPr>
          <a:xfrm>
            <a:off x="2258695" y="1060450"/>
            <a:ext cx="1104900" cy="1967230"/>
          </a:xfrm>
          <a:prstGeom prst="rect">
            <a:avLst/>
          </a:prstGeom>
        </p:spPr>
      </p:pic>
      <p:pic>
        <p:nvPicPr>
          <p:cNvPr id="15"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3475" y="929640"/>
            <a:ext cx="1257300" cy="2580640"/>
          </a:xfrm>
          <a:prstGeom prst="rect">
            <a:avLst/>
          </a:prstGeom>
        </p:spPr>
      </p:pic>
      <p:pic>
        <p:nvPicPr>
          <p:cNvPr id="18" name="图片 17" descr="2数据加载更新2"/>
          <p:cNvPicPr>
            <a:picLocks noChangeAspect="1"/>
          </p:cNvPicPr>
          <p:nvPr/>
        </p:nvPicPr>
        <p:blipFill>
          <a:blip r:embed="rId5"/>
          <a:stretch>
            <a:fillRect/>
          </a:stretch>
        </p:blipFill>
        <p:spPr>
          <a:xfrm>
            <a:off x="7374255" y="1060450"/>
            <a:ext cx="3152775" cy="1783715"/>
          </a:xfrm>
          <a:prstGeom prst="rect">
            <a:avLst/>
          </a:prstGeom>
        </p:spPr>
      </p:pic>
      <p:pic>
        <p:nvPicPr>
          <p:cNvPr id="19" name="图片 18"/>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1245" y="2623820"/>
            <a:ext cx="4837430" cy="4837430"/>
          </a:xfrm>
          <a:prstGeom prst="rect">
            <a:avLst/>
          </a:prstGeom>
        </p:spPr>
      </p:pic>
      <p:sp>
        <p:nvSpPr>
          <p:cNvPr id="21" name="文本框 20"/>
          <p:cNvSpPr txBox="1"/>
          <p:nvPr/>
        </p:nvSpPr>
        <p:spPr>
          <a:xfrm>
            <a:off x="1858645" y="4055110"/>
            <a:ext cx="2747645" cy="521970"/>
          </a:xfrm>
          <a:prstGeom prst="rect">
            <a:avLst/>
          </a:prstGeom>
          <a:noFill/>
        </p:spPr>
        <p:txBody>
          <a:bodyPr wrap="square" rtlCol="0">
            <a:spAutoFit/>
          </a:bodyPr>
          <a:p>
            <a:r>
              <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移动端控制模块</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2" name="Freeform 5"/>
          <p:cNvSpPr/>
          <p:nvPr/>
        </p:nvSpPr>
        <p:spPr bwMode="auto">
          <a:xfrm>
            <a:off x="4466577" y="389736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
            <a:endParaRPr lang="zh-CN" altLang="en-US"/>
          </a:p>
        </p:txBody>
      </p:sp>
      <p:pic>
        <p:nvPicPr>
          <p:cNvPr id="23" name="图片 22"/>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67475" y="2623820"/>
            <a:ext cx="4837430" cy="4837430"/>
          </a:xfrm>
          <a:prstGeom prst="rect">
            <a:avLst/>
          </a:prstGeom>
        </p:spPr>
      </p:pic>
      <p:sp>
        <p:nvSpPr>
          <p:cNvPr id="25" name="文本框 24"/>
          <p:cNvSpPr txBox="1"/>
          <p:nvPr/>
        </p:nvSpPr>
        <p:spPr>
          <a:xfrm>
            <a:off x="7254875" y="4055110"/>
            <a:ext cx="3363595" cy="521970"/>
          </a:xfrm>
          <a:prstGeom prst="rect">
            <a:avLst/>
          </a:prstGeom>
          <a:noFill/>
        </p:spPr>
        <p:txBody>
          <a:bodyPr wrap="square" rtlCol="0">
            <a:spAutoFit/>
          </a:bodyPr>
          <a:p>
            <a:r>
              <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数据后台管理模块</a:t>
            </a:r>
            <a:endParaRPr lang="zh-CN" altLang="en-US" sz="28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26" name="Freeform 5"/>
          <p:cNvSpPr/>
          <p:nvPr/>
        </p:nvSpPr>
        <p:spPr bwMode="auto">
          <a:xfrm>
            <a:off x="10236187" y="3897361"/>
            <a:ext cx="317180" cy="318274"/>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p>
            <a:endParaRPr lang="zh-CN" altLang="en-US"/>
          </a:p>
        </p:txBody>
      </p:sp>
      <p:sp>
        <p:nvSpPr>
          <p:cNvPr id="55" name="文本框 54"/>
          <p:cNvSpPr txBox="1"/>
          <p:nvPr/>
        </p:nvSpPr>
        <p:spPr>
          <a:xfrm>
            <a:off x="1858645" y="4657090"/>
            <a:ext cx="3270885" cy="337185"/>
          </a:xfrm>
          <a:prstGeom prst="rect">
            <a:avLst/>
          </a:prstGeom>
          <a:noFill/>
        </p:spPr>
        <p:txBody>
          <a:bodyPr wrap="square" rtlCol="0">
            <a:spAutoFit/>
          </a:bodyPr>
          <a:p>
            <a:r>
              <a:rPr lang="zh-CN" altLang="en-US" sz="1600" dirty="0">
                <a:solidFill>
                  <a:srgbClr val="009AC4"/>
                </a:solidFill>
                <a:latin typeface="微软雅黑" panose="020B0503020204020204" pitchFamily="34" charset="-122"/>
                <a:ea typeface="微软雅黑" panose="020B0503020204020204" pitchFamily="34" charset="-122"/>
              </a:rPr>
              <a:t> </a:t>
            </a:r>
            <a:endParaRPr lang="zh-CN" altLang="en-US" sz="1600" dirty="0">
              <a:solidFill>
                <a:srgbClr val="009AC4"/>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281545" y="4643755"/>
            <a:ext cx="3161665" cy="1076325"/>
          </a:xfrm>
          <a:prstGeom prst="rect">
            <a:avLst/>
          </a:prstGeom>
          <a:noFill/>
        </p:spPr>
        <p:txBody>
          <a:bodyPr wrap="square" rtlCol="0">
            <a:spAutoFit/>
          </a:bodyPr>
          <a:p>
            <a:pPr algn="just"/>
            <a:r>
              <a:rPr lang="en-US" altLang="zh-CN" sz="1600" dirty="0">
                <a:solidFill>
                  <a:srgbClr val="009AC4"/>
                </a:solidFill>
                <a:latin typeface="微软雅黑" panose="020B0503020204020204" pitchFamily="34" charset="-122"/>
                <a:ea typeface="微软雅黑" panose="020B0503020204020204" pitchFamily="34" charset="-122"/>
              </a:rPr>
              <a:t>     </a:t>
            </a:r>
            <a:r>
              <a:rPr lang="zh-CN" altLang="en-US" sz="1600" dirty="0">
                <a:solidFill>
                  <a:srgbClr val="009AC4"/>
                </a:solidFill>
                <a:latin typeface="微软雅黑" panose="020B0503020204020204" pitchFamily="34" charset="-122"/>
                <a:ea typeface="微软雅黑" panose="020B0503020204020204" pitchFamily="34" charset="-122"/>
                <a:sym typeface="+mn-ea"/>
              </a:rPr>
              <a:t> 通过这个模块可以进行数据的加载更新、管理HDFS文件系统、监控集群节点状态、监控集群数据状态、进行用户管理。</a:t>
            </a:r>
            <a:endParaRPr lang="zh-CN" altLang="en-US" sz="1600" dirty="0">
              <a:solidFill>
                <a:srgbClr val="009AC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805305" y="4803775"/>
            <a:ext cx="3270885" cy="583565"/>
          </a:xfrm>
          <a:prstGeom prst="rect">
            <a:avLst/>
          </a:prstGeom>
          <a:noFill/>
        </p:spPr>
        <p:txBody>
          <a:bodyPr wrap="square" rtlCol="0">
            <a:spAutoFit/>
          </a:bodyPr>
          <a:p>
            <a:r>
              <a:rPr lang="zh-CN" altLang="en-US" sz="1600" dirty="0">
                <a:solidFill>
                  <a:srgbClr val="009AC4"/>
                </a:solidFill>
                <a:latin typeface="微软雅黑" panose="020B0503020204020204" pitchFamily="34" charset="-122"/>
                <a:ea typeface="微软雅黑" panose="020B0503020204020204" pitchFamily="34" charset="-122"/>
              </a:rPr>
              <a:t>   本模块可以通过智能手机和平板电脑对数据大屏实现远程控制。</a:t>
            </a:r>
            <a:endParaRPr lang="zh-CN" altLang="en-US" sz="1600" dirty="0">
              <a:solidFill>
                <a:srgbClr val="009AC4"/>
              </a:solidFill>
              <a:latin typeface="微软雅黑" panose="020B0503020204020204" pitchFamily="34" charset="-122"/>
              <a:ea typeface="微软雅黑" panose="020B0503020204020204" pitchFamily="34" charset="-122"/>
            </a:endParaRPr>
          </a:p>
        </p:txBody>
      </p:sp>
      <p:cxnSp>
        <p:nvCxnSpPr>
          <p:cNvPr id="67" name="直接连接符 66"/>
          <p:cNvCxnSpPr/>
          <p:nvPr/>
        </p:nvCxnSpPr>
        <p:spPr>
          <a:xfrm flipV="1">
            <a:off x="2644140" y="784225"/>
            <a:ext cx="9557385" cy="61595"/>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606918" y="6966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Function Module</a:t>
            </a:r>
            <a:endParaRPr lang="en-US" altLang="zh-CN" sz="2000" dirty="0">
              <a:solidFill>
                <a:srgbClr val="009AC4"/>
              </a:solidFill>
            </a:endParaRPr>
          </a:p>
        </p:txBody>
      </p:sp>
      <p:sp>
        <p:nvSpPr>
          <p:cNvPr id="4" name="文本框 3"/>
          <p:cNvSpPr txBox="1"/>
          <p:nvPr/>
        </p:nvSpPr>
        <p:spPr>
          <a:xfrm>
            <a:off x="606811" y="8537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功能模块</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p:nvPr/>
        </p:nvSpPr>
        <p:spPr bwMode="auto">
          <a:xfrm>
            <a:off x="1821003" y="69599"/>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71" name="直接连接符 70"/>
          <p:cNvCxnSpPr/>
          <p:nvPr/>
        </p:nvCxnSpPr>
        <p:spPr>
          <a:xfrm>
            <a:off x="0" y="868848"/>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pic>
        <p:nvPicPr>
          <p:cNvPr id="6" name="图片 5" descr="Screenshot_20190321-155459"/>
          <p:cNvPicPr>
            <a:picLocks noChangeAspect="1"/>
          </p:cNvPicPr>
          <p:nvPr/>
        </p:nvPicPr>
        <p:blipFill>
          <a:blip r:embed="rId3"/>
          <a:stretch>
            <a:fillRect/>
          </a:stretch>
        </p:blipFill>
        <p:spPr>
          <a:xfrm>
            <a:off x="2262505" y="1060450"/>
            <a:ext cx="1104900" cy="1967230"/>
          </a:xfrm>
          <a:prstGeom prst="rect">
            <a:avLst/>
          </a:prstGeom>
        </p:spPr>
      </p:pic>
      <p:pic>
        <p:nvPicPr>
          <p:cNvPr id="7" name="图片 6"/>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5055" y="2623820"/>
            <a:ext cx="4837430" cy="4837430"/>
          </a:xfrm>
          <a:prstGeom prst="rect">
            <a:avLst/>
          </a:prstGeom>
        </p:spPr>
      </p:pic>
      <p:pic>
        <p:nvPicPr>
          <p:cNvPr id="8" name="图片 7" descr="Screenshot_20190321-155459"/>
          <p:cNvPicPr>
            <a:picLocks noChangeAspect="1"/>
          </p:cNvPicPr>
          <p:nvPr/>
        </p:nvPicPr>
        <p:blipFill>
          <a:blip r:embed="rId3"/>
          <a:stretch>
            <a:fillRect/>
          </a:stretch>
        </p:blipFill>
        <p:spPr>
          <a:xfrm>
            <a:off x="2258695" y="1060450"/>
            <a:ext cx="1104900" cy="1967230"/>
          </a:xfrm>
          <a:prstGeom prst="rect">
            <a:avLst/>
          </a:prstGeom>
        </p:spPr>
      </p:pic>
      <p:pic>
        <p:nvPicPr>
          <p:cNvPr id="10" name="图片 9" descr="Screenshot_20190321-155459"/>
          <p:cNvPicPr>
            <a:picLocks noChangeAspect="1"/>
          </p:cNvPicPr>
          <p:nvPr/>
        </p:nvPicPr>
        <p:blipFill>
          <a:blip r:embed="rId3"/>
          <a:stretch>
            <a:fillRect/>
          </a:stretch>
        </p:blipFill>
        <p:spPr>
          <a:xfrm>
            <a:off x="2242820" y="1060450"/>
            <a:ext cx="1104900" cy="1967230"/>
          </a:xfrm>
          <a:prstGeom prst="rect">
            <a:avLst/>
          </a:prstGeom>
        </p:spPr>
      </p:pic>
      <p:pic>
        <p:nvPicPr>
          <p:cNvPr id="11" name="图片 10" descr="Screenshot_20190321-155511"/>
          <p:cNvPicPr>
            <a:picLocks noChangeAspect="1"/>
          </p:cNvPicPr>
          <p:nvPr/>
        </p:nvPicPr>
        <p:blipFill>
          <a:blip r:embed="rId7"/>
          <a:stretch>
            <a:fillRect/>
          </a:stretch>
        </p:blipFill>
        <p:spPr>
          <a:xfrm>
            <a:off x="3749675" y="1220470"/>
            <a:ext cx="1105535" cy="1966595"/>
          </a:xfrm>
          <a:prstGeom prst="rect">
            <a:avLst/>
          </a:prstGeom>
        </p:spPr>
      </p:pic>
      <p:pic>
        <p:nvPicPr>
          <p:cNvPr id="13" name="图片 12" descr="Screenshot_20190321-155459"/>
          <p:cNvPicPr>
            <a:picLocks noChangeAspect="1"/>
          </p:cNvPicPr>
          <p:nvPr/>
        </p:nvPicPr>
        <p:blipFill>
          <a:blip r:embed="rId3"/>
          <a:stretch>
            <a:fillRect/>
          </a:stretch>
        </p:blipFill>
        <p:spPr>
          <a:xfrm>
            <a:off x="2242820" y="1060450"/>
            <a:ext cx="1104900" cy="1967230"/>
          </a:xfrm>
          <a:prstGeom prst="rect">
            <a:avLst/>
          </a:prstGeom>
        </p:spPr>
      </p:pic>
      <p:pic>
        <p:nvPicPr>
          <p:cNvPr id="17" name="图片 16" descr="Screenshot_20190321-155459"/>
          <p:cNvPicPr>
            <a:picLocks noChangeAspect="1"/>
          </p:cNvPicPr>
          <p:nvPr/>
        </p:nvPicPr>
        <p:blipFill>
          <a:blip r:embed="rId3"/>
          <a:stretch>
            <a:fillRect/>
          </a:stretch>
        </p:blipFill>
        <p:spPr>
          <a:xfrm>
            <a:off x="2255520" y="1083310"/>
            <a:ext cx="1104900" cy="1967230"/>
          </a:xfrm>
          <a:prstGeom prst="rect">
            <a:avLst/>
          </a:prstGeom>
        </p:spPr>
      </p:pic>
      <p:pic>
        <p:nvPicPr>
          <p:cNvPr id="20"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6095" y="994410"/>
            <a:ext cx="4161155" cy="2299970"/>
          </a:xfrm>
          <a:prstGeom prst="rect">
            <a:avLst/>
          </a:prstGeom>
        </p:spPr>
      </p:pic>
      <p:pic>
        <p:nvPicPr>
          <p:cNvPr id="24" name="图片 23" descr="2数据加载更新2"/>
          <p:cNvPicPr>
            <a:picLocks noChangeAspect="1"/>
          </p:cNvPicPr>
          <p:nvPr/>
        </p:nvPicPr>
        <p:blipFill>
          <a:blip r:embed="rId5"/>
          <a:stretch>
            <a:fillRect/>
          </a:stretch>
        </p:blipFill>
        <p:spPr>
          <a:xfrm>
            <a:off x="7383145" y="1186180"/>
            <a:ext cx="3152775" cy="17837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p:cTn id="7" dur="300" fill="hold"/>
                                        <p:tgtEl>
                                          <p:spTgt spid="21"/>
                                        </p:tgtEl>
                                        <p:attrNameLst>
                                          <p:attrName>ppt_w</p:attrName>
                                        </p:attrNameLst>
                                      </p:cBhvr>
                                      <p:tavLst>
                                        <p:tav tm="0">
                                          <p:val>
                                            <p:fltVal val="0"/>
                                          </p:val>
                                        </p:tav>
                                        <p:tav tm="100000">
                                          <p:val>
                                            <p:strVal val="#ppt_w"/>
                                          </p:val>
                                        </p:tav>
                                      </p:tavLst>
                                    </p:anim>
                                    <p:anim calcmode="lin" valueType="num">
                                      <p:cBhvr>
                                        <p:cTn id="8" dur="300" fill="hold"/>
                                        <p:tgtEl>
                                          <p:spTgt spid="21"/>
                                        </p:tgtEl>
                                        <p:attrNameLst>
                                          <p:attrName>ppt_h</p:attrName>
                                        </p:attrNameLst>
                                      </p:cBhvr>
                                      <p:tavLst>
                                        <p:tav tm="0">
                                          <p:val>
                                            <p:fltVal val="0"/>
                                          </p:val>
                                        </p:tav>
                                        <p:tav tm="100000">
                                          <p:val>
                                            <p:strVal val="#ppt_h"/>
                                          </p:val>
                                        </p:tav>
                                      </p:tavLst>
                                    </p:anim>
                                    <p:animEffect transition="in" filter="fade">
                                      <p:cBhvr>
                                        <p:cTn id="9" dur="3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300" fill="hold"/>
                                        <p:tgtEl>
                                          <p:spTgt spid="22"/>
                                        </p:tgtEl>
                                        <p:attrNameLst>
                                          <p:attrName>ppt_w</p:attrName>
                                        </p:attrNameLst>
                                      </p:cBhvr>
                                      <p:tavLst>
                                        <p:tav tm="0">
                                          <p:val>
                                            <p:fltVal val="0"/>
                                          </p:val>
                                        </p:tav>
                                        <p:tav tm="100000">
                                          <p:val>
                                            <p:strVal val="#ppt_w"/>
                                          </p:val>
                                        </p:tav>
                                      </p:tavLst>
                                    </p:anim>
                                    <p:anim calcmode="lin" valueType="num">
                                      <p:cBhvr>
                                        <p:cTn id="15" dur="300" fill="hold"/>
                                        <p:tgtEl>
                                          <p:spTgt spid="22"/>
                                        </p:tgtEl>
                                        <p:attrNameLst>
                                          <p:attrName>ppt_h</p:attrName>
                                        </p:attrNameLst>
                                      </p:cBhvr>
                                      <p:tavLst>
                                        <p:tav tm="0">
                                          <p:val>
                                            <p:fltVal val="0"/>
                                          </p:val>
                                        </p:tav>
                                        <p:tav tm="100000">
                                          <p:val>
                                            <p:strVal val="#ppt_h"/>
                                          </p:val>
                                        </p:tav>
                                      </p:tavLst>
                                    </p:anim>
                                    <p:animEffect transition="in" filter="fade">
                                      <p:cBhvr>
                                        <p:cTn id="16" dur="3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iterate type="lt">
                                    <p:tmPct val="10000"/>
                                  </p:iterate>
                                  <p:childTnLst>
                                    <p:set>
                                      <p:cBhvr>
                                        <p:cTn id="20" dur="1" fill="hold">
                                          <p:stCondLst>
                                            <p:cond delay="0"/>
                                          </p:stCondLst>
                                        </p:cTn>
                                        <p:tgtEl>
                                          <p:spTgt spid="3"/>
                                        </p:tgtEl>
                                        <p:attrNameLst>
                                          <p:attrName>style.visibility</p:attrName>
                                        </p:attrNameLst>
                                      </p:cBhvr>
                                      <p:to>
                                        <p:strVal val="visible"/>
                                      </p:to>
                                    </p:set>
                                    <p:anim calcmode="lin" valueType="num">
                                      <p:cBhvr>
                                        <p:cTn id="21" dur="300" fill="hold"/>
                                        <p:tgtEl>
                                          <p:spTgt spid="3"/>
                                        </p:tgtEl>
                                        <p:attrNameLst>
                                          <p:attrName>ppt_w</p:attrName>
                                        </p:attrNameLst>
                                      </p:cBhvr>
                                      <p:tavLst>
                                        <p:tav tm="0">
                                          <p:val>
                                            <p:fltVal val="0"/>
                                          </p:val>
                                        </p:tav>
                                        <p:tav tm="100000">
                                          <p:val>
                                            <p:strVal val="#ppt_w"/>
                                          </p:val>
                                        </p:tav>
                                      </p:tavLst>
                                    </p:anim>
                                    <p:anim calcmode="lin" valueType="num">
                                      <p:cBhvr>
                                        <p:cTn id="22" dur="300" fill="hold"/>
                                        <p:tgtEl>
                                          <p:spTgt spid="3"/>
                                        </p:tgtEl>
                                        <p:attrNameLst>
                                          <p:attrName>ppt_h</p:attrName>
                                        </p:attrNameLst>
                                      </p:cBhvr>
                                      <p:tavLst>
                                        <p:tav tm="0">
                                          <p:val>
                                            <p:fltVal val="0"/>
                                          </p:val>
                                        </p:tav>
                                        <p:tav tm="100000">
                                          <p:val>
                                            <p:strVal val="#ppt_h"/>
                                          </p:val>
                                        </p:tav>
                                      </p:tavLst>
                                    </p:anim>
                                    <p:animEffect transition="in" filter="fade">
                                      <p:cBhvr>
                                        <p:cTn id="23" dur="3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iterate type="lt">
                                    <p:tmPct val="10000"/>
                                  </p:iterate>
                                  <p:childTnLst>
                                    <p:set>
                                      <p:cBhvr>
                                        <p:cTn id="27" dur="1" fill="hold">
                                          <p:stCondLst>
                                            <p:cond delay="0"/>
                                          </p:stCondLst>
                                        </p:cTn>
                                        <p:tgtEl>
                                          <p:spTgt spid="25"/>
                                        </p:tgtEl>
                                        <p:attrNameLst>
                                          <p:attrName>style.visibility</p:attrName>
                                        </p:attrNameLst>
                                      </p:cBhvr>
                                      <p:to>
                                        <p:strVal val="visible"/>
                                      </p:to>
                                    </p:set>
                                    <p:anim calcmode="lin" valueType="num">
                                      <p:cBhvr>
                                        <p:cTn id="28" dur="300" fill="hold"/>
                                        <p:tgtEl>
                                          <p:spTgt spid="25"/>
                                        </p:tgtEl>
                                        <p:attrNameLst>
                                          <p:attrName>ppt_w</p:attrName>
                                        </p:attrNameLst>
                                      </p:cBhvr>
                                      <p:tavLst>
                                        <p:tav tm="0">
                                          <p:val>
                                            <p:fltVal val="0"/>
                                          </p:val>
                                        </p:tav>
                                        <p:tav tm="100000">
                                          <p:val>
                                            <p:strVal val="#ppt_w"/>
                                          </p:val>
                                        </p:tav>
                                      </p:tavLst>
                                    </p:anim>
                                    <p:anim calcmode="lin" valueType="num">
                                      <p:cBhvr>
                                        <p:cTn id="29" dur="300" fill="hold"/>
                                        <p:tgtEl>
                                          <p:spTgt spid="25"/>
                                        </p:tgtEl>
                                        <p:attrNameLst>
                                          <p:attrName>ppt_h</p:attrName>
                                        </p:attrNameLst>
                                      </p:cBhvr>
                                      <p:tavLst>
                                        <p:tav tm="0">
                                          <p:val>
                                            <p:fltVal val="0"/>
                                          </p:val>
                                        </p:tav>
                                        <p:tav tm="100000">
                                          <p:val>
                                            <p:strVal val="#ppt_h"/>
                                          </p:val>
                                        </p:tav>
                                      </p:tavLst>
                                    </p:anim>
                                    <p:animEffect transition="in" filter="fade">
                                      <p:cBhvr>
                                        <p:cTn id="30" dur="3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300" fill="hold"/>
                                        <p:tgtEl>
                                          <p:spTgt spid="26"/>
                                        </p:tgtEl>
                                        <p:attrNameLst>
                                          <p:attrName>ppt_w</p:attrName>
                                        </p:attrNameLst>
                                      </p:cBhvr>
                                      <p:tavLst>
                                        <p:tav tm="0">
                                          <p:val>
                                            <p:fltVal val="0"/>
                                          </p:val>
                                        </p:tav>
                                        <p:tav tm="100000">
                                          <p:val>
                                            <p:strVal val="#ppt_w"/>
                                          </p:val>
                                        </p:tav>
                                      </p:tavLst>
                                    </p:anim>
                                    <p:anim calcmode="lin" valueType="num">
                                      <p:cBhvr>
                                        <p:cTn id="36" dur="300" fill="hold"/>
                                        <p:tgtEl>
                                          <p:spTgt spid="26"/>
                                        </p:tgtEl>
                                        <p:attrNameLst>
                                          <p:attrName>ppt_h</p:attrName>
                                        </p:attrNameLst>
                                      </p:cBhvr>
                                      <p:tavLst>
                                        <p:tav tm="0">
                                          <p:val>
                                            <p:fltVal val="0"/>
                                          </p:val>
                                        </p:tav>
                                        <p:tav tm="100000">
                                          <p:val>
                                            <p:strVal val="#ppt_h"/>
                                          </p:val>
                                        </p:tav>
                                      </p:tavLst>
                                    </p:anim>
                                    <p:animEffect transition="in" filter="fade">
                                      <p:cBhvr>
                                        <p:cTn id="37" dur="3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iterate type="lt">
                                    <p:tmPct val="10000"/>
                                  </p:iterate>
                                  <p:childTnLst>
                                    <p:set>
                                      <p:cBhvr>
                                        <p:cTn id="41" dur="1" fill="hold">
                                          <p:stCondLst>
                                            <p:cond delay="0"/>
                                          </p:stCondLst>
                                        </p:cTn>
                                        <p:tgtEl>
                                          <p:spTgt spid="5"/>
                                        </p:tgtEl>
                                        <p:attrNameLst>
                                          <p:attrName>style.visibility</p:attrName>
                                        </p:attrNameLst>
                                      </p:cBhvr>
                                      <p:to>
                                        <p:strVal val="visible"/>
                                      </p:to>
                                    </p:set>
                                    <p:anim calcmode="lin" valueType="num">
                                      <p:cBhvr>
                                        <p:cTn id="42" dur="300" fill="hold"/>
                                        <p:tgtEl>
                                          <p:spTgt spid="5"/>
                                        </p:tgtEl>
                                        <p:attrNameLst>
                                          <p:attrName>ppt_w</p:attrName>
                                        </p:attrNameLst>
                                      </p:cBhvr>
                                      <p:tavLst>
                                        <p:tav tm="0">
                                          <p:val>
                                            <p:fltVal val="0"/>
                                          </p:val>
                                        </p:tav>
                                        <p:tav tm="100000">
                                          <p:val>
                                            <p:strVal val="#ppt_w"/>
                                          </p:val>
                                        </p:tav>
                                      </p:tavLst>
                                    </p:anim>
                                    <p:anim calcmode="lin" valueType="num">
                                      <p:cBhvr>
                                        <p:cTn id="43" dur="300" fill="hold"/>
                                        <p:tgtEl>
                                          <p:spTgt spid="5"/>
                                        </p:tgtEl>
                                        <p:attrNameLst>
                                          <p:attrName>ppt_h</p:attrName>
                                        </p:attrNameLst>
                                      </p:cBhvr>
                                      <p:tavLst>
                                        <p:tav tm="0">
                                          <p:val>
                                            <p:fltVal val="0"/>
                                          </p:val>
                                        </p:tav>
                                        <p:tav tm="100000">
                                          <p:val>
                                            <p:strVal val="#ppt_h"/>
                                          </p:val>
                                        </p:tav>
                                      </p:tavLst>
                                    </p:anim>
                                    <p:animEffect transition="in" filter="fade">
                                      <p:cBhvr>
                                        <p:cTn id="44"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bldLvl="0" animBg="1"/>
      <p:bldP spid="25" grpId="0"/>
      <p:bldP spid="26" grpId="0" bldLvl="0" animBg="1"/>
      <p:bldP spid="5"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1" b="1"/>
          <a:stretch>
            <a:fillRect/>
          </a:stretch>
        </p:blipFill>
        <p:spPr>
          <a:xfrm>
            <a:off x="60" y="10"/>
            <a:ext cx="12191900" cy="6857990"/>
          </a:xfrm>
          <a:prstGeom prst="rect">
            <a:avLst/>
          </a:prstGeom>
        </p:spPr>
      </p:pic>
      <p:cxnSp>
        <p:nvCxnSpPr>
          <p:cNvPr id="2" name="直接连接符 1"/>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97535" y="401320"/>
            <a:ext cx="2145665"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Team Members</a:t>
            </a:r>
            <a:endParaRPr lang="zh-CN" altLang="en-US" sz="2000" dirty="0">
              <a:solidFill>
                <a:srgbClr val="009AC4"/>
              </a:solidFill>
            </a:endParaRPr>
          </a:p>
        </p:txBody>
      </p:sp>
      <p:sp>
        <p:nvSpPr>
          <p:cNvPr id="16" name="文本框 15"/>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团队成员</a:t>
            </a:r>
            <a:endParaRPr lang="zh-CN" altLang="en-US" sz="2000" dirty="0">
              <a:solidFill>
                <a:srgbClr val="45D8FF"/>
              </a:solidFill>
              <a:effectLst>
                <a:outerShdw blurRad="101600" algn="ctr" rotWithShape="0">
                  <a:srgbClr val="45D8FF">
                    <a:alpha val="90000"/>
                  </a:srgbClr>
                </a:outerShdw>
              </a:effectLst>
            </a:endParaRPr>
          </a:p>
        </p:txBody>
      </p:sp>
      <p:sp>
        <p:nvSpPr>
          <p:cNvPr id="18" name="Freeform 5"/>
          <p:cNvSpPr/>
          <p:nvPr/>
        </p:nvSpPr>
        <p:spPr bwMode="auto">
          <a:xfrm>
            <a:off x="2799538" y="32677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21" name="直接连接符 20"/>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3636060" y="1563669"/>
            <a:ext cx="2820670" cy="1659890"/>
            <a:chOff x="2563545" y="2192319"/>
            <a:chExt cx="2820670" cy="1659890"/>
          </a:xfrm>
        </p:grpSpPr>
        <p:sp>
          <p:nvSpPr>
            <p:cNvPr id="52" name="文本框 51"/>
            <p:cNvSpPr txBox="1"/>
            <p:nvPr/>
          </p:nvSpPr>
          <p:spPr>
            <a:xfrm>
              <a:off x="2644509" y="2192319"/>
              <a:ext cx="1021080" cy="429895"/>
            </a:xfrm>
            <a:prstGeom prst="rect">
              <a:avLst/>
            </a:prstGeom>
            <a:noFill/>
          </p:spPr>
          <p:txBody>
            <a:bodyPr wrap="none" rtlCol="0">
              <a:spAutoFit/>
            </a:bodyPr>
            <a:lstStyle>
              <a:defPPr>
                <a:defRPr lang="zh-CN"/>
              </a:defPPr>
              <a:lvl1pPr>
                <a:defRPr sz="220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zh-CN" altLang="en-US" dirty="0">
                  <a:solidFill>
                    <a:schemeClr val="bg1"/>
                  </a:solidFill>
                </a:rPr>
                <a:t>念熙来</a:t>
              </a:r>
              <a:endParaRPr lang="zh-CN" altLang="en-US" dirty="0">
                <a:solidFill>
                  <a:schemeClr val="bg1"/>
                </a:solidFill>
              </a:endParaRPr>
            </a:p>
          </p:txBody>
        </p:sp>
        <p:sp>
          <p:nvSpPr>
            <p:cNvPr id="53" name="文本框 52"/>
            <p:cNvSpPr txBox="1"/>
            <p:nvPr/>
          </p:nvSpPr>
          <p:spPr>
            <a:xfrm>
              <a:off x="2701657" y="2520932"/>
              <a:ext cx="309880" cy="260350"/>
            </a:xfrm>
            <a:prstGeom prst="rect">
              <a:avLst/>
            </a:prstGeom>
            <a:noFill/>
          </p:spPr>
          <p:txBody>
            <a:bodyPr wrap="none" rtlCol="0">
              <a:spAutoFit/>
            </a:bodyPr>
            <a:lstStyle>
              <a:defPPr>
                <a:defRPr lang="zh-CN"/>
              </a:defPPr>
              <a:lvl1pPr>
                <a:defRPr sz="110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endParaRPr lang="zh-CN" altLang="en-US" dirty="0">
                <a:solidFill>
                  <a:schemeClr val="bg1"/>
                </a:solidFill>
              </a:endParaRPr>
            </a:p>
          </p:txBody>
        </p:sp>
        <p:sp>
          <p:nvSpPr>
            <p:cNvPr id="54" name="文本框 53"/>
            <p:cNvSpPr txBox="1"/>
            <p:nvPr/>
          </p:nvSpPr>
          <p:spPr>
            <a:xfrm>
              <a:off x="2563545" y="2671109"/>
              <a:ext cx="2820670" cy="1181100"/>
            </a:xfrm>
            <a:prstGeom prst="rect">
              <a:avLst/>
            </a:prstGeom>
            <a:noFill/>
          </p:spPr>
          <p:txBody>
            <a:bodyPr wrap="square" rtlCol="0">
              <a:spAutoFit/>
            </a:bodyPr>
            <a:lstStyle>
              <a:defPPr>
                <a:defRPr lang="zh-CN"/>
              </a:defPPr>
              <a:lvl1pPr>
                <a:lnSpc>
                  <a:spcPts val="1700"/>
                </a:lnSpc>
                <a:defRPr sz="1100">
                  <a:solidFill>
                    <a:srgbClr val="009AC4"/>
                  </a:solidFill>
                  <a:latin typeface="微软雅黑" panose="020B0503020204020204" pitchFamily="34" charset="-122"/>
                  <a:ea typeface="微软雅黑" panose="020B0503020204020204" pitchFamily="34" charset="-122"/>
                </a:defRPr>
              </a:lvl1pPr>
            </a:lstStyle>
            <a:p>
              <a:pPr marL="171450" indent="-171450" algn="just">
                <a:buFont typeface="Wingdings" panose="05000000000000000000" charset="0"/>
                <a:buChar char=""/>
              </a:pPr>
              <a:r>
                <a:rPr lang="zh-CN" altLang="en-US" dirty="0">
                  <a:solidFill>
                    <a:schemeClr val="bg1"/>
                  </a:solidFill>
                </a:rPr>
                <a:t>负责项目调研统筹规划和数据相关工作</a:t>
              </a:r>
              <a:endParaRPr lang="zh-CN" altLang="en-US" dirty="0">
                <a:solidFill>
                  <a:schemeClr val="bg1"/>
                </a:solidFill>
              </a:endParaRPr>
            </a:p>
            <a:p>
              <a:pPr marL="171450" indent="-171450" algn="just">
                <a:buFont typeface="Wingdings" panose="05000000000000000000" charset="0"/>
                <a:buChar char=""/>
              </a:pPr>
              <a:r>
                <a:rPr lang="zh-CN" altLang="en-US" dirty="0">
                  <a:solidFill>
                    <a:schemeClr val="bg1"/>
                  </a:solidFill>
                </a:rPr>
                <a:t>曾获互联网</a:t>
              </a:r>
              <a:r>
                <a:rPr lang="en-US" altLang="zh-CN" dirty="0">
                  <a:solidFill>
                    <a:schemeClr val="bg1"/>
                  </a:solidFill>
                </a:rPr>
                <a:t>+</a:t>
              </a:r>
              <a:r>
                <a:rPr lang="zh-CN" altLang="en-US" dirty="0">
                  <a:solidFill>
                    <a:schemeClr val="bg1"/>
                  </a:solidFill>
                </a:rPr>
                <a:t>省级三等奖</a:t>
              </a:r>
              <a:endParaRPr lang="zh-CN" altLang="en-US" dirty="0">
                <a:solidFill>
                  <a:schemeClr val="bg1"/>
                </a:solidFill>
              </a:endParaRPr>
            </a:p>
            <a:p>
              <a:pPr marL="171450" indent="-171450" algn="just">
                <a:buFont typeface="Wingdings" panose="05000000000000000000" charset="0"/>
                <a:buChar char=""/>
              </a:pPr>
              <a:r>
                <a:rPr lang="zh-CN" altLang="en-US" dirty="0">
                  <a:solidFill>
                    <a:schemeClr val="bg1"/>
                  </a:solidFill>
                </a:rPr>
                <a:t>参与省级大创项目</a:t>
              </a:r>
              <a:endParaRPr lang="zh-CN" altLang="en-US" dirty="0">
                <a:solidFill>
                  <a:schemeClr val="bg1"/>
                </a:solidFill>
              </a:endParaRPr>
            </a:p>
            <a:p>
              <a:pPr marL="171450" indent="-171450" algn="just">
                <a:buFont typeface="Wingdings" panose="05000000000000000000" charset="0"/>
                <a:buChar char=""/>
              </a:pPr>
              <a:r>
                <a:rPr lang="zh-CN" altLang="en-US" dirty="0">
                  <a:solidFill>
                    <a:schemeClr val="bg1"/>
                  </a:solidFill>
                </a:rPr>
                <a:t>获得人工智能项目澳大利亚国际专利</a:t>
              </a:r>
              <a:endParaRPr lang="zh-CN" altLang="en-US" dirty="0">
                <a:solidFill>
                  <a:schemeClr val="bg1"/>
                </a:solidFill>
              </a:endParaRPr>
            </a:p>
            <a:p>
              <a:pPr marL="171450" indent="-171450" algn="just">
                <a:buFont typeface="Wingdings" panose="05000000000000000000" charset="0"/>
                <a:buChar char=""/>
              </a:pPr>
              <a:r>
                <a:rPr lang="zh-CN" altLang="en-US" dirty="0">
                  <a:solidFill>
                    <a:schemeClr val="bg1"/>
                  </a:solidFill>
                </a:rPr>
                <a:t>具有丰富的项目经验</a:t>
              </a:r>
              <a:endParaRPr lang="zh-CN" altLang="en-US" dirty="0">
                <a:solidFill>
                  <a:schemeClr val="bg1"/>
                </a:solidFill>
              </a:endParaRPr>
            </a:p>
          </p:txBody>
        </p:sp>
      </p:grpSp>
      <p:grpSp>
        <p:nvGrpSpPr>
          <p:cNvPr id="59" name="组合 58"/>
          <p:cNvGrpSpPr/>
          <p:nvPr/>
        </p:nvGrpSpPr>
        <p:grpSpPr>
          <a:xfrm>
            <a:off x="2219059" y="4240575"/>
            <a:ext cx="2175191" cy="1223962"/>
            <a:chOff x="2701659" y="4240575"/>
            <a:chExt cx="2175191" cy="1223962"/>
          </a:xfrm>
        </p:grpSpPr>
        <p:sp>
          <p:nvSpPr>
            <p:cNvPr id="60" name="文本框 59"/>
            <p:cNvSpPr txBox="1"/>
            <p:nvPr/>
          </p:nvSpPr>
          <p:spPr>
            <a:xfrm>
              <a:off x="2701659" y="4240575"/>
              <a:ext cx="1021080" cy="429895"/>
            </a:xfrm>
            <a:prstGeom prst="rect">
              <a:avLst/>
            </a:prstGeom>
            <a:noFill/>
          </p:spPr>
          <p:txBody>
            <a:bodyPr wrap="none" rtlCol="0">
              <a:spAutoFit/>
            </a:bodyPr>
            <a:lstStyle>
              <a:defPPr>
                <a:defRPr lang="zh-CN"/>
              </a:defPPr>
              <a:lvl1pPr>
                <a:defRPr sz="220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zh-CN" altLang="en-US" dirty="0">
                  <a:solidFill>
                    <a:schemeClr val="bg1"/>
                  </a:solidFill>
                </a:rPr>
                <a:t>刘忆南</a:t>
              </a:r>
              <a:endParaRPr lang="zh-CN" altLang="en-US" dirty="0">
                <a:solidFill>
                  <a:schemeClr val="bg1"/>
                </a:solidFill>
              </a:endParaRPr>
            </a:p>
          </p:txBody>
        </p:sp>
        <p:sp>
          <p:nvSpPr>
            <p:cNvPr id="62" name="文本框 61"/>
            <p:cNvSpPr txBox="1"/>
            <p:nvPr/>
          </p:nvSpPr>
          <p:spPr>
            <a:xfrm>
              <a:off x="2706420" y="4719682"/>
              <a:ext cx="2170430" cy="744855"/>
            </a:xfrm>
            <a:prstGeom prst="rect">
              <a:avLst/>
            </a:prstGeom>
            <a:noFill/>
          </p:spPr>
          <p:txBody>
            <a:bodyPr wrap="none" rtlCol="0">
              <a:spAutoFit/>
            </a:bodyPr>
            <a:lstStyle>
              <a:defPPr>
                <a:defRPr lang="zh-CN"/>
              </a:defPPr>
              <a:lvl1pPr>
                <a:lnSpc>
                  <a:spcPts val="1700"/>
                </a:lnSpc>
                <a:defRPr sz="1100">
                  <a:solidFill>
                    <a:srgbClr val="009AC4"/>
                  </a:solidFill>
                  <a:latin typeface="微软雅黑" panose="020B0503020204020204" pitchFamily="34" charset="-122"/>
                  <a:ea typeface="微软雅黑" panose="020B0503020204020204" pitchFamily="34" charset="-122"/>
                </a:defRPr>
              </a:lvl1pPr>
            </a:lstStyle>
            <a:p>
              <a:pPr marL="171450" indent="-171450">
                <a:buFont typeface="Wingdings" panose="05000000000000000000" charset="0"/>
                <a:buChar char=""/>
              </a:pPr>
              <a:r>
                <a:rPr lang="zh-CN" altLang="en-US" dirty="0">
                  <a:solidFill>
                    <a:schemeClr val="bg1"/>
                  </a:solidFill>
                </a:rPr>
                <a:t>负责前端开发相关工作</a:t>
              </a:r>
              <a:endParaRPr lang="zh-CN" altLang="en-US" dirty="0">
                <a:solidFill>
                  <a:schemeClr val="bg1"/>
                </a:solidFill>
              </a:endParaRPr>
            </a:p>
            <a:p>
              <a:pPr marL="171450" indent="-171450">
                <a:buFont typeface="Wingdings" panose="05000000000000000000" charset="0"/>
                <a:buChar char=""/>
              </a:pPr>
              <a:r>
                <a:rPr lang="zh-CN" altLang="en-US" dirty="0">
                  <a:solidFill>
                    <a:schemeClr val="bg1"/>
                  </a:solidFill>
                </a:rPr>
                <a:t>前端开发实习经历</a:t>
              </a:r>
              <a:endParaRPr lang="zh-CN" altLang="en-US" dirty="0">
                <a:solidFill>
                  <a:schemeClr val="bg1"/>
                </a:solidFill>
              </a:endParaRPr>
            </a:p>
            <a:p>
              <a:pPr marL="171450" indent="-171450">
                <a:buFont typeface="Wingdings" panose="05000000000000000000" charset="0"/>
                <a:buChar char=""/>
              </a:pPr>
              <a:r>
                <a:rPr lang="zh-CN" altLang="en-US" dirty="0">
                  <a:solidFill>
                    <a:schemeClr val="bg1"/>
                  </a:solidFill>
                </a:rPr>
                <a:t>具有丰富的项目开发实战经验</a:t>
              </a:r>
              <a:endParaRPr lang="zh-CN" altLang="en-US" dirty="0">
                <a:solidFill>
                  <a:schemeClr val="bg1"/>
                </a:solidFill>
              </a:endParaRPr>
            </a:p>
          </p:txBody>
        </p:sp>
      </p:grpSp>
      <p:grpSp>
        <p:nvGrpSpPr>
          <p:cNvPr id="63" name="组合 62"/>
          <p:cNvGrpSpPr/>
          <p:nvPr/>
        </p:nvGrpSpPr>
        <p:grpSpPr>
          <a:xfrm>
            <a:off x="6083034" y="4240575"/>
            <a:ext cx="2175191" cy="1235392"/>
            <a:chOff x="6083034" y="4240575"/>
            <a:chExt cx="2175191" cy="1235392"/>
          </a:xfrm>
        </p:grpSpPr>
        <p:sp>
          <p:nvSpPr>
            <p:cNvPr id="64" name="文本框 63"/>
            <p:cNvSpPr txBox="1"/>
            <p:nvPr/>
          </p:nvSpPr>
          <p:spPr>
            <a:xfrm>
              <a:off x="6083034" y="4240575"/>
              <a:ext cx="741680" cy="429895"/>
            </a:xfrm>
            <a:prstGeom prst="rect">
              <a:avLst/>
            </a:prstGeom>
            <a:noFill/>
          </p:spPr>
          <p:txBody>
            <a:bodyPr wrap="none" rtlCol="0">
              <a:spAutoFit/>
            </a:bodyPr>
            <a:lstStyle>
              <a:defPPr>
                <a:defRPr lang="zh-CN"/>
              </a:defPPr>
              <a:lvl1pPr>
                <a:defRPr sz="220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zh-CN" altLang="en-US" dirty="0">
                  <a:solidFill>
                    <a:schemeClr val="bg1"/>
                  </a:solidFill>
                </a:rPr>
                <a:t>李梁</a:t>
              </a:r>
              <a:endParaRPr lang="zh-CN" altLang="en-US" dirty="0">
                <a:solidFill>
                  <a:schemeClr val="bg1"/>
                </a:solidFill>
              </a:endParaRPr>
            </a:p>
          </p:txBody>
        </p:sp>
        <p:sp>
          <p:nvSpPr>
            <p:cNvPr id="66" name="文本框 65"/>
            <p:cNvSpPr txBox="1"/>
            <p:nvPr/>
          </p:nvSpPr>
          <p:spPr>
            <a:xfrm>
              <a:off x="6087795" y="4731112"/>
              <a:ext cx="2170430" cy="744855"/>
            </a:xfrm>
            <a:prstGeom prst="rect">
              <a:avLst/>
            </a:prstGeom>
            <a:noFill/>
          </p:spPr>
          <p:txBody>
            <a:bodyPr wrap="none" rtlCol="0">
              <a:spAutoFit/>
            </a:bodyPr>
            <a:lstStyle>
              <a:defPPr>
                <a:defRPr lang="zh-CN"/>
              </a:defPPr>
              <a:lvl1pPr>
                <a:lnSpc>
                  <a:spcPts val="1700"/>
                </a:lnSpc>
                <a:defRPr sz="1100">
                  <a:solidFill>
                    <a:srgbClr val="009AC4"/>
                  </a:solidFill>
                  <a:latin typeface="微软雅黑" panose="020B0503020204020204" pitchFamily="34" charset="-122"/>
                  <a:ea typeface="微软雅黑" panose="020B0503020204020204" pitchFamily="34" charset="-122"/>
                </a:defRPr>
              </a:lvl1pPr>
            </a:lstStyle>
            <a:p>
              <a:pPr marL="171450" indent="-171450">
                <a:buFont typeface="Wingdings" panose="05000000000000000000" charset="0"/>
                <a:buChar char=""/>
              </a:pPr>
              <a:r>
                <a:rPr lang="zh-CN" altLang="en-US" dirty="0">
                  <a:solidFill>
                    <a:schemeClr val="bg1"/>
                  </a:solidFill>
                </a:rPr>
                <a:t>负责移动端开发相关工作</a:t>
              </a:r>
              <a:endParaRPr lang="zh-CN" altLang="en-US" dirty="0">
                <a:solidFill>
                  <a:schemeClr val="bg1"/>
                </a:solidFill>
              </a:endParaRPr>
            </a:p>
            <a:p>
              <a:pPr marL="171450" indent="-171450">
                <a:buFont typeface="Wingdings" panose="05000000000000000000" charset="0"/>
                <a:buChar char=""/>
              </a:pPr>
              <a:r>
                <a:rPr lang="zh-CN" altLang="en-US" dirty="0">
                  <a:solidFill>
                    <a:schemeClr val="bg1"/>
                  </a:solidFill>
                </a:rPr>
                <a:t>移动端开发实习经历</a:t>
              </a:r>
              <a:endParaRPr lang="en-US" altLang="zh-CN" dirty="0">
                <a:solidFill>
                  <a:schemeClr val="bg1"/>
                </a:solidFill>
              </a:endParaRPr>
            </a:p>
            <a:p>
              <a:pPr marL="171450" indent="-171450">
                <a:buFont typeface="Wingdings" panose="05000000000000000000" charset="0"/>
                <a:buChar char=""/>
              </a:pPr>
              <a:r>
                <a:rPr lang="zh-CN" altLang="en-US" dirty="0">
                  <a:solidFill>
                    <a:schemeClr val="bg1"/>
                  </a:solidFill>
                </a:rPr>
                <a:t>具有丰富的项目开发实战经验</a:t>
              </a:r>
              <a:endParaRPr lang="zh-CN" altLang="en-US" dirty="0">
                <a:solidFill>
                  <a:schemeClr val="bg1"/>
                </a:solidFill>
              </a:endParaRPr>
            </a:p>
          </p:txBody>
        </p:sp>
      </p:grpSp>
      <p:grpSp>
        <p:nvGrpSpPr>
          <p:cNvPr id="67" name="组合 66"/>
          <p:cNvGrpSpPr/>
          <p:nvPr/>
        </p:nvGrpSpPr>
        <p:grpSpPr>
          <a:xfrm>
            <a:off x="9858490" y="4240575"/>
            <a:ext cx="2175191" cy="1430972"/>
            <a:chOff x="9472410" y="4240575"/>
            <a:chExt cx="2175191" cy="1430972"/>
          </a:xfrm>
        </p:grpSpPr>
        <p:sp>
          <p:nvSpPr>
            <p:cNvPr id="68" name="文本框 67"/>
            <p:cNvSpPr txBox="1"/>
            <p:nvPr/>
          </p:nvSpPr>
          <p:spPr>
            <a:xfrm>
              <a:off x="9472410" y="4240575"/>
              <a:ext cx="741680" cy="429895"/>
            </a:xfrm>
            <a:prstGeom prst="rect">
              <a:avLst/>
            </a:prstGeom>
            <a:noFill/>
          </p:spPr>
          <p:txBody>
            <a:bodyPr wrap="none" rtlCol="0">
              <a:spAutoFit/>
            </a:bodyPr>
            <a:lstStyle>
              <a:defPPr>
                <a:defRPr lang="zh-CN"/>
              </a:defPPr>
              <a:lvl1pPr>
                <a:defRPr sz="220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zh-CN" altLang="en-US" dirty="0">
                  <a:solidFill>
                    <a:schemeClr val="bg1"/>
                  </a:solidFill>
                </a:rPr>
                <a:t>张延</a:t>
              </a:r>
              <a:endParaRPr lang="zh-CN" altLang="en-US" dirty="0">
                <a:solidFill>
                  <a:schemeClr val="bg1"/>
                </a:solidFill>
              </a:endParaRPr>
            </a:p>
          </p:txBody>
        </p:sp>
        <p:sp>
          <p:nvSpPr>
            <p:cNvPr id="70" name="文本框 69"/>
            <p:cNvSpPr txBox="1"/>
            <p:nvPr/>
          </p:nvSpPr>
          <p:spPr>
            <a:xfrm>
              <a:off x="9477171" y="4708252"/>
              <a:ext cx="2170430" cy="963295"/>
            </a:xfrm>
            <a:prstGeom prst="rect">
              <a:avLst/>
            </a:prstGeom>
            <a:noFill/>
          </p:spPr>
          <p:txBody>
            <a:bodyPr wrap="none" rtlCol="0">
              <a:spAutoFit/>
            </a:bodyPr>
            <a:lstStyle>
              <a:defPPr>
                <a:defRPr lang="zh-CN"/>
              </a:defPPr>
              <a:lvl1pPr>
                <a:lnSpc>
                  <a:spcPts val="1700"/>
                </a:lnSpc>
                <a:defRPr sz="1100">
                  <a:solidFill>
                    <a:srgbClr val="009AC4"/>
                  </a:solidFill>
                  <a:latin typeface="微软雅黑" panose="020B0503020204020204" pitchFamily="34" charset="-122"/>
                  <a:ea typeface="微软雅黑" panose="020B0503020204020204" pitchFamily="34" charset="-122"/>
                </a:defRPr>
              </a:lvl1pPr>
            </a:lstStyle>
            <a:p>
              <a:pPr marL="171450" indent="-171450" algn="l">
                <a:buFont typeface="Wingdings" panose="05000000000000000000" charset="0"/>
                <a:buChar char=""/>
              </a:pPr>
              <a:r>
                <a:rPr lang="zh-CN" altLang="en-US" dirty="0">
                  <a:solidFill>
                    <a:schemeClr val="bg1"/>
                  </a:solidFill>
                </a:rPr>
                <a:t>负责大数据开发相关工作</a:t>
              </a:r>
              <a:endParaRPr lang="en-US" altLang="zh-CN" dirty="0">
                <a:solidFill>
                  <a:schemeClr val="bg1"/>
                </a:solidFill>
              </a:endParaRPr>
            </a:p>
            <a:p>
              <a:pPr marL="171450" indent="-171450" algn="l">
                <a:buFont typeface="Wingdings" panose="05000000000000000000" charset="0"/>
                <a:buChar char=""/>
              </a:pPr>
              <a:r>
                <a:rPr lang="zh-CN" altLang="en-US" dirty="0">
                  <a:solidFill>
                    <a:schemeClr val="bg1"/>
                  </a:solidFill>
                </a:rPr>
                <a:t>获得软件设计师资格认证</a:t>
              </a:r>
              <a:endParaRPr lang="zh-CN" altLang="en-US" dirty="0">
                <a:solidFill>
                  <a:schemeClr val="bg1"/>
                </a:solidFill>
              </a:endParaRPr>
            </a:p>
            <a:p>
              <a:pPr marL="171450" indent="-171450" algn="l">
                <a:buFont typeface="Wingdings" panose="05000000000000000000" charset="0"/>
                <a:buChar char=""/>
              </a:pPr>
              <a:r>
                <a:rPr lang="zh-CN" altLang="en-US" dirty="0">
                  <a:solidFill>
                    <a:schemeClr val="bg1"/>
                  </a:solidFill>
                </a:rPr>
                <a:t>大数据开发实习经历</a:t>
              </a:r>
              <a:endParaRPr lang="zh-CN" altLang="en-US" dirty="0">
                <a:solidFill>
                  <a:schemeClr val="bg1"/>
                </a:solidFill>
              </a:endParaRPr>
            </a:p>
            <a:p>
              <a:pPr marL="171450" indent="-171450" algn="l">
                <a:buFont typeface="Wingdings" panose="05000000000000000000" charset="0"/>
                <a:buChar char=""/>
              </a:pPr>
              <a:r>
                <a:rPr lang="zh-CN" altLang="en-US" dirty="0">
                  <a:solidFill>
                    <a:schemeClr val="bg1"/>
                  </a:solidFill>
                </a:rPr>
                <a:t>具有丰富的项目开发实战经验</a:t>
              </a:r>
              <a:endParaRPr lang="zh-CN" altLang="en-US" dirty="0">
                <a:solidFill>
                  <a:schemeClr val="bg1"/>
                </a:solidFill>
              </a:endParaRPr>
            </a:p>
          </p:txBody>
        </p:sp>
      </p:grpSp>
      <p:grpSp>
        <p:nvGrpSpPr>
          <p:cNvPr id="71" name="组合 70"/>
          <p:cNvGrpSpPr/>
          <p:nvPr/>
        </p:nvGrpSpPr>
        <p:grpSpPr>
          <a:xfrm>
            <a:off x="7753453" y="1574464"/>
            <a:ext cx="2589530" cy="1866582"/>
            <a:chOff x="2706420" y="2192319"/>
            <a:chExt cx="2589530" cy="1866582"/>
          </a:xfrm>
        </p:grpSpPr>
        <p:sp>
          <p:nvSpPr>
            <p:cNvPr id="72" name="文本框 71"/>
            <p:cNvSpPr txBox="1"/>
            <p:nvPr/>
          </p:nvSpPr>
          <p:spPr>
            <a:xfrm>
              <a:off x="2713089" y="2192319"/>
              <a:ext cx="1021080" cy="429895"/>
            </a:xfrm>
            <a:prstGeom prst="rect">
              <a:avLst/>
            </a:prstGeom>
            <a:noFill/>
          </p:spPr>
          <p:txBody>
            <a:bodyPr wrap="none" rtlCol="0">
              <a:spAutoFit/>
            </a:bodyPr>
            <a:lstStyle>
              <a:defPPr>
                <a:defRPr lang="zh-CN"/>
              </a:defPPr>
              <a:lvl1pPr>
                <a:defRPr sz="220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zh-CN" altLang="en-US" dirty="0">
                  <a:solidFill>
                    <a:schemeClr val="bg1"/>
                  </a:solidFill>
                </a:rPr>
                <a:t>李晓哲</a:t>
              </a:r>
              <a:endParaRPr lang="zh-CN" altLang="en-US" dirty="0">
                <a:solidFill>
                  <a:schemeClr val="bg1"/>
                </a:solidFill>
              </a:endParaRPr>
            </a:p>
          </p:txBody>
        </p:sp>
        <p:sp>
          <p:nvSpPr>
            <p:cNvPr id="74" name="文本框 73"/>
            <p:cNvSpPr txBox="1"/>
            <p:nvPr/>
          </p:nvSpPr>
          <p:spPr>
            <a:xfrm>
              <a:off x="2706420" y="2659996"/>
              <a:ext cx="2589530" cy="1398905"/>
            </a:xfrm>
            <a:prstGeom prst="rect">
              <a:avLst/>
            </a:prstGeom>
            <a:noFill/>
          </p:spPr>
          <p:txBody>
            <a:bodyPr wrap="none" rtlCol="0">
              <a:spAutoFit/>
            </a:bodyPr>
            <a:lstStyle>
              <a:defPPr>
                <a:defRPr lang="zh-CN"/>
              </a:defPPr>
              <a:lvl1pPr>
                <a:lnSpc>
                  <a:spcPts val="1700"/>
                </a:lnSpc>
                <a:defRPr sz="1100">
                  <a:solidFill>
                    <a:srgbClr val="009AC4"/>
                  </a:solidFill>
                  <a:latin typeface="微软雅黑" panose="020B0503020204020204" pitchFamily="34" charset="-122"/>
                  <a:ea typeface="微软雅黑" panose="020B0503020204020204" pitchFamily="34" charset="-122"/>
                </a:defRPr>
              </a:lvl1pPr>
            </a:lstStyle>
            <a:p>
              <a:pPr marL="171450" indent="-171450" algn="l">
                <a:buFont typeface="Wingdings" panose="05000000000000000000" charset="0"/>
                <a:buChar char=""/>
              </a:pPr>
              <a:r>
                <a:rPr lang="zh-CN" altLang="en-US" dirty="0">
                  <a:solidFill>
                    <a:schemeClr val="bg1"/>
                  </a:solidFill>
                </a:rPr>
                <a:t>负责调研、数据和文档相关工作</a:t>
              </a:r>
              <a:endParaRPr lang="zh-CN" altLang="en-US" dirty="0">
                <a:solidFill>
                  <a:schemeClr val="bg1"/>
                </a:solidFill>
              </a:endParaRPr>
            </a:p>
            <a:p>
              <a:pPr marL="171450" indent="-171450" algn="l">
                <a:buFont typeface="Wingdings" panose="05000000000000000000" charset="0"/>
                <a:buChar char=""/>
              </a:pPr>
              <a:r>
                <a:rPr lang="zh-CN" altLang="en-US" dirty="0">
                  <a:solidFill>
                    <a:schemeClr val="bg1"/>
                  </a:solidFill>
                </a:rPr>
                <a:t>曾获建模美赛二等奖</a:t>
              </a:r>
              <a:endParaRPr lang="zh-CN" altLang="en-US" dirty="0">
                <a:solidFill>
                  <a:schemeClr val="bg1"/>
                </a:solidFill>
              </a:endParaRPr>
            </a:p>
            <a:p>
              <a:pPr marL="171450" indent="-171450" algn="l">
                <a:buFont typeface="Wingdings" panose="05000000000000000000" charset="0"/>
                <a:buChar char=""/>
              </a:pPr>
              <a:r>
                <a:rPr lang="zh-CN" altLang="en-US" dirty="0">
                  <a:solidFill>
                    <a:schemeClr val="bg1"/>
                  </a:solidFill>
                </a:rPr>
                <a:t>曾获全国大学生数学竞赛二等奖</a:t>
              </a:r>
              <a:endParaRPr lang="zh-CN" altLang="en-US" dirty="0">
                <a:solidFill>
                  <a:schemeClr val="bg1"/>
                </a:solidFill>
              </a:endParaRPr>
            </a:p>
            <a:p>
              <a:pPr marL="171450" indent="-171450" algn="l">
                <a:buFont typeface="Wingdings" panose="05000000000000000000" charset="0"/>
                <a:buChar char=""/>
              </a:pPr>
              <a:r>
                <a:rPr lang="zh-CN" altLang="en-US" dirty="0">
                  <a:solidFill>
                    <a:schemeClr val="bg1"/>
                  </a:solidFill>
                </a:rPr>
                <a:t>曾获蓝桥杯二等奖</a:t>
              </a:r>
              <a:endParaRPr lang="zh-CN" altLang="en-US" dirty="0">
                <a:solidFill>
                  <a:schemeClr val="bg1"/>
                </a:solidFill>
              </a:endParaRPr>
            </a:p>
            <a:p>
              <a:pPr marL="171450" indent="-171450" algn="l">
                <a:buFont typeface="Wingdings" panose="05000000000000000000" charset="0"/>
                <a:buChar char=""/>
              </a:pPr>
              <a:r>
                <a:rPr lang="zh-CN" altLang="en-US" dirty="0">
                  <a:solidFill>
                    <a:schemeClr val="bg1"/>
                  </a:solidFill>
                </a:rPr>
                <a:t>团体程序设计大赛三等奖</a:t>
              </a:r>
              <a:endParaRPr lang="zh-CN" altLang="en-US" dirty="0">
                <a:solidFill>
                  <a:schemeClr val="bg1"/>
                </a:solidFill>
              </a:endParaRPr>
            </a:p>
            <a:p>
              <a:pPr marL="171450" indent="-171450" algn="l">
                <a:buFont typeface="Wingdings" panose="05000000000000000000" charset="0"/>
                <a:buChar char=""/>
              </a:pPr>
              <a:r>
                <a:rPr lang="zh-CN" altLang="en-US" dirty="0">
                  <a:solidFill>
                    <a:schemeClr val="bg1"/>
                  </a:solidFill>
                </a:rPr>
                <a:t>具有丰富的项目经验和论文攥写经验</a:t>
              </a:r>
              <a:endParaRPr lang="zh-CN" altLang="en-US" dirty="0">
                <a:solidFill>
                  <a:schemeClr val="bg1"/>
                </a:solidFill>
              </a:endParaRPr>
            </a:p>
          </p:txBody>
        </p:sp>
      </p:grpSp>
      <p:pic>
        <p:nvPicPr>
          <p:cNvPr id="4" name="图片 3"/>
          <p:cNvPicPr>
            <a:picLocks noChangeAspect="1"/>
          </p:cNvPicPr>
          <p:nvPr/>
        </p:nvPicPr>
        <p:blipFill>
          <a:blip r:embed="rId2"/>
          <a:stretch>
            <a:fillRect/>
          </a:stretch>
        </p:blipFill>
        <p:spPr>
          <a:xfrm>
            <a:off x="2291080" y="1734820"/>
            <a:ext cx="1374140" cy="1344295"/>
          </a:xfrm>
          <a:prstGeom prst="ellipse">
            <a:avLst/>
          </a:prstGeom>
        </p:spPr>
      </p:pic>
      <p:pic>
        <p:nvPicPr>
          <p:cNvPr id="6" name="图片 5" descr="IMG_0449"/>
          <p:cNvPicPr>
            <a:picLocks noChangeAspect="1"/>
          </p:cNvPicPr>
          <p:nvPr/>
        </p:nvPicPr>
        <p:blipFill>
          <a:blip r:embed="rId3"/>
          <a:srcRect l="-4253" t="8243" r="-2221" b="23626"/>
          <a:stretch>
            <a:fillRect/>
          </a:stretch>
        </p:blipFill>
        <p:spPr>
          <a:xfrm>
            <a:off x="6283325" y="1734820"/>
            <a:ext cx="1398270" cy="1327785"/>
          </a:xfrm>
          <a:prstGeom prst="ellipse">
            <a:avLst/>
          </a:prstGeom>
        </p:spPr>
      </p:pic>
      <p:pic>
        <p:nvPicPr>
          <p:cNvPr id="7" name="图片 6" descr="9D6E97C6F7FD1BC23C839ABF92DED276"/>
          <p:cNvPicPr>
            <a:picLocks noChangeAspect="1"/>
          </p:cNvPicPr>
          <p:nvPr/>
        </p:nvPicPr>
        <p:blipFill>
          <a:blip r:embed="rId4"/>
          <a:srcRect l="11031" t="11283" r="12744" b="33020"/>
          <a:stretch>
            <a:fillRect/>
          </a:stretch>
        </p:blipFill>
        <p:spPr>
          <a:xfrm>
            <a:off x="8333740" y="4240530"/>
            <a:ext cx="1369695" cy="1335405"/>
          </a:xfrm>
          <a:prstGeom prst="ellipse">
            <a:avLst/>
          </a:prstGeom>
        </p:spPr>
      </p:pic>
      <p:pic>
        <p:nvPicPr>
          <p:cNvPr id="8" name="图片 7" descr="3B4D9A253A4F1EC04244557D3FF1642F"/>
          <p:cNvPicPr>
            <a:picLocks noChangeAspect="1"/>
          </p:cNvPicPr>
          <p:nvPr/>
        </p:nvPicPr>
        <p:blipFill>
          <a:blip r:embed="rId5"/>
          <a:srcRect l="4291" t="-405" r="-5400" b="27044"/>
          <a:stretch>
            <a:fillRect/>
          </a:stretch>
        </p:blipFill>
        <p:spPr>
          <a:xfrm>
            <a:off x="4586605" y="4197350"/>
            <a:ext cx="1469390" cy="1422400"/>
          </a:xfrm>
          <a:prstGeom prst="ellipse">
            <a:avLst/>
          </a:prstGeom>
        </p:spPr>
      </p:pic>
      <p:pic>
        <p:nvPicPr>
          <p:cNvPr id="9" name="图片 8" descr="IMG_4175"/>
          <p:cNvPicPr>
            <a:picLocks noChangeAspect="1"/>
          </p:cNvPicPr>
          <p:nvPr/>
        </p:nvPicPr>
        <p:blipFill>
          <a:blip r:embed="rId6"/>
          <a:srcRect t="3321" r="441" b="22680"/>
          <a:stretch>
            <a:fillRect/>
          </a:stretch>
        </p:blipFill>
        <p:spPr>
          <a:xfrm>
            <a:off x="720090" y="4166870"/>
            <a:ext cx="1444625" cy="140906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1000" fill="hold"/>
                                        <p:tgtEl>
                                          <p:spTgt spid="51"/>
                                        </p:tgtEl>
                                        <p:attrNameLst>
                                          <p:attrName>ppt_x</p:attrName>
                                        </p:attrNameLst>
                                      </p:cBhvr>
                                      <p:tavLst>
                                        <p:tav tm="0">
                                          <p:val>
                                            <p:strVal val="#ppt_x"/>
                                          </p:val>
                                        </p:tav>
                                        <p:tav tm="100000">
                                          <p:val>
                                            <p:strVal val="#ppt_x"/>
                                          </p:val>
                                        </p:tav>
                                      </p:tavLst>
                                    </p:anim>
                                    <p:anim calcmode="lin" valueType="num">
                                      <p:cBhvr additive="base">
                                        <p:cTn id="12" dur="1000" fill="hold"/>
                                        <p:tgtEl>
                                          <p:spTgt spid="51"/>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10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1000" fill="hold"/>
                                        <p:tgtEl>
                                          <p:spTgt spid="71"/>
                                        </p:tgtEl>
                                        <p:attrNameLst>
                                          <p:attrName>ppt_x</p:attrName>
                                        </p:attrNameLst>
                                      </p:cBhvr>
                                      <p:tavLst>
                                        <p:tav tm="0">
                                          <p:val>
                                            <p:strVal val="#ppt_x"/>
                                          </p:val>
                                        </p:tav>
                                        <p:tav tm="100000">
                                          <p:val>
                                            <p:strVal val="#ppt_x"/>
                                          </p:val>
                                        </p:tav>
                                      </p:tavLst>
                                    </p:anim>
                                    <p:anim calcmode="lin" valueType="num">
                                      <p:cBhvr additive="base">
                                        <p:cTn id="25" dur="1000" fill="hold"/>
                                        <p:tgtEl>
                                          <p:spTgt spid="71"/>
                                        </p:tgtEl>
                                        <p:attrNameLst>
                                          <p:attrName>ppt_y</p:attrName>
                                        </p:attrNameLst>
                                      </p:cBhvr>
                                      <p:tavLst>
                                        <p:tav tm="0">
                                          <p:val>
                                            <p:strVal val="1+#ppt_h/2"/>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10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2" decel="10000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1000" fill="hold"/>
                                        <p:tgtEl>
                                          <p:spTgt spid="59"/>
                                        </p:tgtEl>
                                        <p:attrNameLst>
                                          <p:attrName>ppt_x</p:attrName>
                                        </p:attrNameLst>
                                      </p:cBhvr>
                                      <p:tavLst>
                                        <p:tav tm="0">
                                          <p:val>
                                            <p:strVal val="1+#ppt_w/2"/>
                                          </p:val>
                                        </p:tav>
                                        <p:tav tm="100000">
                                          <p:val>
                                            <p:strVal val="#ppt_x"/>
                                          </p:val>
                                        </p:tav>
                                      </p:tavLst>
                                    </p:anim>
                                    <p:anim calcmode="lin" valueType="num">
                                      <p:cBhvr additive="base">
                                        <p:cTn id="38" dur="1000" fill="hold"/>
                                        <p:tgtEl>
                                          <p:spTgt spid="59"/>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10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1" decel="100000"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additive="base">
                                        <p:cTn id="50" dur="1000" fill="hold"/>
                                        <p:tgtEl>
                                          <p:spTgt spid="63"/>
                                        </p:tgtEl>
                                        <p:attrNameLst>
                                          <p:attrName>ppt_x</p:attrName>
                                        </p:attrNameLst>
                                      </p:cBhvr>
                                      <p:tavLst>
                                        <p:tav tm="0">
                                          <p:val>
                                            <p:strVal val="#ppt_x"/>
                                          </p:val>
                                        </p:tav>
                                        <p:tav tm="100000">
                                          <p:val>
                                            <p:strVal val="#ppt_x"/>
                                          </p:val>
                                        </p:tav>
                                      </p:tavLst>
                                    </p:anim>
                                    <p:anim calcmode="lin" valueType="num">
                                      <p:cBhvr additive="base">
                                        <p:cTn id="51" dur="1000" fill="hold"/>
                                        <p:tgtEl>
                                          <p:spTgt spid="63"/>
                                        </p:tgtEl>
                                        <p:attrNameLst>
                                          <p:attrName>ppt_y</p:attrName>
                                        </p:attrNameLst>
                                      </p:cBhvr>
                                      <p:tavLst>
                                        <p:tav tm="0">
                                          <p:val>
                                            <p:strVal val="0-#ppt_h/2"/>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10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1000" fill="hold"/>
                                        <p:tgtEl>
                                          <p:spTgt spid="67"/>
                                        </p:tgtEl>
                                        <p:attrNameLst>
                                          <p:attrName>ppt_x</p:attrName>
                                        </p:attrNameLst>
                                      </p:cBhvr>
                                      <p:tavLst>
                                        <p:tav tm="0">
                                          <p:val>
                                            <p:strVal val="#ppt_x"/>
                                          </p:val>
                                        </p:tav>
                                        <p:tav tm="100000">
                                          <p:val>
                                            <p:strVal val="#ppt_x"/>
                                          </p:val>
                                        </p:tav>
                                      </p:tavLst>
                                    </p:anim>
                                    <p:anim calcmode="lin" valueType="num">
                                      <p:cBhvr additive="base">
                                        <p:cTn id="64" dur="1000" fill="hold"/>
                                        <p:tgtEl>
                                          <p:spTgt spid="67"/>
                                        </p:tgtEl>
                                        <p:attrNameLst>
                                          <p:attrName>ppt_y</p:attrName>
                                        </p:attrNameLst>
                                      </p:cBhvr>
                                      <p:tavLst>
                                        <p:tav tm="0">
                                          <p:val>
                                            <p:strVal val="1+#ppt_h/2"/>
                                          </p:val>
                                        </p:tav>
                                        <p:tav tm="100000">
                                          <p:val>
                                            <p:strVal val="#ppt_y"/>
                                          </p:val>
                                        </p:tav>
                                      </p:tavLst>
                                    </p:anim>
                                  </p:childTnLst>
                                </p:cTn>
                              </p:par>
                              <p:par>
                                <p:cTn id="65" presetID="10"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2185563" y="2295353"/>
            <a:ext cx="7820660" cy="922020"/>
          </a:xfrm>
          <a:prstGeom prst="rect">
            <a:avLst/>
          </a:prstGeom>
          <a:noFill/>
        </p:spPr>
        <p:txBody>
          <a:bodyPr wrap="none" rtlCol="0">
            <a:spAutoFit/>
          </a:bodyPr>
          <a:lstStyle/>
          <a:p>
            <a:pPr algn="ctr" fontAlgn="base">
              <a:spcBef>
                <a:spcPct val="0"/>
              </a:spcBef>
              <a:spcAft>
                <a:spcPct val="0"/>
              </a:spcAft>
            </a:pPr>
            <a:r>
              <a:rPr lang="en-US" altLang="zh-CN" sz="5400" b="1" dirty="0">
                <a:solidFill>
                  <a:schemeClr val="tx1"/>
                </a:solidFill>
                <a:latin typeface="凌慧体-简" panose="03050602040302020204" charset="-122"/>
                <a:ea typeface="凌慧体-简" panose="03050602040302020204" charset="-122"/>
              </a:rPr>
              <a:t>    </a:t>
            </a:r>
            <a:r>
              <a:rPr lang="zh-CN" altLang="en-US" sz="5400" b="1" dirty="0">
                <a:solidFill>
                  <a:schemeClr val="tx1"/>
                </a:solidFill>
                <a:latin typeface="凌慧体-简" panose="03050602040302020204" charset="-122"/>
                <a:ea typeface="凌慧体-简" panose="03050602040302020204" charset="-122"/>
              </a:rPr>
              <a:t>感谢您的观看与支持！</a:t>
            </a:r>
            <a:endParaRPr lang="zh-CN" altLang="en-US" sz="5400" b="1" dirty="0">
              <a:solidFill>
                <a:schemeClr val="tx1"/>
              </a:solidFill>
              <a:latin typeface="凌慧体-简" panose="03050602040302020204" charset="-122"/>
              <a:ea typeface="凌慧体-简" panose="03050602040302020204" charset="-122"/>
            </a:endParaRPr>
          </a:p>
        </p:txBody>
      </p:sp>
      <p:sp>
        <p:nvSpPr>
          <p:cNvPr id="4" name="文本框 3"/>
          <p:cNvSpPr txBox="1"/>
          <p:nvPr/>
        </p:nvSpPr>
        <p:spPr>
          <a:xfrm>
            <a:off x="2603393" y="3268517"/>
            <a:ext cx="6968597" cy="368300"/>
          </a:xfrm>
          <a:prstGeom prst="rect">
            <a:avLst/>
          </a:prstGeom>
          <a:noFill/>
        </p:spPr>
        <p:txBody>
          <a:bodyPr wrap="square" rtlCol="0">
            <a:spAutoFit/>
          </a:bodyPr>
          <a:lstStyle/>
          <a:p>
            <a:pPr algn="ctr"/>
            <a:r>
              <a:rPr lang="zh-CN" altLang="en-US" b="1" dirty="0">
                <a:solidFill>
                  <a:schemeClr val="tx1"/>
                </a:solidFill>
                <a:latin typeface="楷体-简" panose="02010600040101010101" charset="-122"/>
                <a:ea typeface="楷体-简" panose="02010600040101010101" charset="-122"/>
              </a:rPr>
              <a:t>更多项目文档以及演示视频期待您的查看指导！</a:t>
            </a:r>
            <a:endParaRPr lang="zh-CN" altLang="en-US" b="1" dirty="0">
              <a:solidFill>
                <a:schemeClr val="tx1"/>
              </a:solidFill>
              <a:latin typeface="楷体-简" panose="02010600040101010101" charset="-122"/>
              <a:ea typeface="楷体-简" panose="0201060004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1" b="1"/>
          <a:stretch>
            <a:fillRect/>
          </a:stretch>
        </p:blipFill>
        <p:spPr>
          <a:xfrm flipH="1">
            <a:off x="40" y="10"/>
            <a:ext cx="12191940" cy="6857990"/>
          </a:xfrm>
          <a:prstGeom prst="rect">
            <a:avLst/>
          </a:prstGeom>
        </p:spPr>
      </p:pic>
      <p:sp>
        <p:nvSpPr>
          <p:cNvPr id="7" name="文本框 6"/>
          <p:cNvSpPr txBox="1"/>
          <p:nvPr/>
        </p:nvSpPr>
        <p:spPr>
          <a:xfrm>
            <a:off x="10248270" y="316572"/>
            <a:ext cx="1415773" cy="830997"/>
          </a:xfrm>
          <a:prstGeom prst="rect">
            <a:avLst/>
          </a:prstGeom>
          <a:noFill/>
        </p:spPr>
        <p:txBody>
          <a:bodyPr wrap="none" rtlCol="0">
            <a:spAutoFit/>
          </a:bodyPr>
          <a:lstStyle/>
          <a:p>
            <a:pPr algn="r" fontAlgn="base">
              <a:spcBef>
                <a:spcPct val="0"/>
              </a:spcBef>
              <a:spcAft>
                <a:spcPct val="0"/>
              </a:spcAft>
            </a:pPr>
            <a:r>
              <a:rPr lang="zh-CN" altLang="en-US" sz="4800" dirty="0">
                <a:solidFill>
                  <a:srgbClr val="07E3EF"/>
                </a:solidFill>
                <a:latin typeface="微软雅黑" panose="020B0503020204020204" pitchFamily="34" charset="-122"/>
                <a:ea typeface="微软雅黑" panose="020B0503020204020204" pitchFamily="34" charset="-122"/>
              </a:rPr>
              <a:t>目录</a:t>
            </a:r>
            <a:endParaRPr lang="zh-CN" altLang="en-US" sz="4800" dirty="0">
              <a:solidFill>
                <a:srgbClr val="07E3E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281052" y="984642"/>
            <a:ext cx="2357591" cy="338554"/>
          </a:xfrm>
          <a:prstGeom prst="rect">
            <a:avLst/>
          </a:prstGeom>
          <a:noFill/>
        </p:spPr>
        <p:txBody>
          <a:bodyPr wrap="square" rtlCol="0">
            <a:spAutoFit/>
          </a:bodyPr>
          <a:lstStyle/>
          <a:p>
            <a:pPr algn="dist" fontAlgn="base">
              <a:spcBef>
                <a:spcPct val="0"/>
              </a:spcBef>
              <a:spcAft>
                <a:spcPct val="0"/>
              </a:spcAft>
            </a:pPr>
            <a:r>
              <a:rPr lang="en-US" altLang="zh-CN" sz="1600" dirty="0">
                <a:solidFill>
                  <a:schemeClr val="bg1"/>
                </a:solidFill>
                <a:latin typeface="微软雅黑" panose="020B0503020204020204" pitchFamily="34" charset="-122"/>
                <a:ea typeface="微软雅黑" panose="020B0503020204020204" pitchFamily="34" charset="-122"/>
              </a:rPr>
              <a:t>contents</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972379" y="1612480"/>
            <a:ext cx="2425065" cy="337185"/>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当前人才市场存在的问题</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972379" y="1917895"/>
            <a:ext cx="4691664" cy="245110"/>
          </a:xfrm>
          <a:prstGeom prst="rect">
            <a:avLst/>
          </a:prstGeom>
        </p:spPr>
        <p:txBody>
          <a:bodyPr wrap="square">
            <a:spAutoFit/>
          </a:bodyPr>
          <a:lstStyle/>
          <a:p>
            <a:r>
              <a:rPr lang="en-US" sz="1000" b="0" i="0" dirty="0">
                <a:solidFill>
                  <a:schemeClr val="bg1">
                    <a:lumMod val="85000"/>
                  </a:schemeClr>
                </a:solidFill>
                <a:effectLst/>
                <a:latin typeface="微软雅黑" panose="020B0503020204020204" pitchFamily="34" charset="-122"/>
                <a:ea typeface="微软雅黑" panose="020B0503020204020204" pitchFamily="34" charset="-122"/>
              </a:rPr>
              <a:t>Problems</a:t>
            </a:r>
            <a:endParaRPr 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114687" y="1489369"/>
            <a:ext cx="995785" cy="923330"/>
          </a:xfrm>
          <a:prstGeom prst="rect">
            <a:avLst/>
          </a:prstGeom>
          <a:noFill/>
        </p:spPr>
        <p:txBody>
          <a:bodyPr wrap="none" rtlCol="0">
            <a:spAutoFit/>
          </a:bodyPr>
          <a:lstStyle/>
          <a:p>
            <a:pPr algn="ctr"/>
            <a:r>
              <a:rPr lang="en-US" altLang="zh-CN" sz="5400" dirty="0">
                <a:solidFill>
                  <a:srgbClr val="07E3EF"/>
                </a:solidFill>
                <a:latin typeface="微软雅黑" panose="020B0503020204020204" pitchFamily="34" charset="-122"/>
                <a:ea typeface="微软雅黑" panose="020B0503020204020204" pitchFamily="34" charset="-122"/>
              </a:rPr>
              <a:t>01</a:t>
            </a:r>
            <a:endParaRPr lang="zh-CN" altLang="en-US" sz="5400" dirty="0">
              <a:solidFill>
                <a:srgbClr val="07E3EF"/>
              </a:solidFill>
              <a:latin typeface="微软雅黑" panose="020B0503020204020204" pitchFamily="34" charset="-122"/>
              <a:ea typeface="微软雅黑" panose="020B0503020204020204" pitchFamily="34" charset="-122"/>
            </a:endParaRPr>
          </a:p>
        </p:txBody>
      </p:sp>
      <p:sp>
        <p:nvSpPr>
          <p:cNvPr id="12" name="矩形 11"/>
          <p:cNvSpPr/>
          <p:nvPr/>
        </p:nvSpPr>
        <p:spPr>
          <a:xfrm>
            <a:off x="6972379" y="2678758"/>
            <a:ext cx="998220" cy="337185"/>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项目流程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972379" y="2984173"/>
            <a:ext cx="4691664" cy="245110"/>
          </a:xfrm>
          <a:prstGeom prst="rect">
            <a:avLst/>
          </a:prstGeom>
        </p:spPr>
        <p:txBody>
          <a:bodyPr wrap="square">
            <a:spAutoFit/>
          </a:bodyPr>
          <a:lstStyle/>
          <a:p>
            <a:r>
              <a:rPr lang="en-US" sz="1000" b="0" i="0" dirty="0">
                <a:solidFill>
                  <a:schemeClr val="bg1">
                    <a:lumMod val="85000"/>
                  </a:schemeClr>
                </a:solidFill>
                <a:effectLst/>
                <a:latin typeface="微软雅黑" panose="020B0503020204020204" pitchFamily="34" charset="-122"/>
                <a:ea typeface="微软雅黑" panose="020B0503020204020204" pitchFamily="34" charset="-122"/>
              </a:rPr>
              <a:t>Project Process</a:t>
            </a:r>
            <a:endParaRPr 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114686" y="2555647"/>
            <a:ext cx="995785" cy="923330"/>
          </a:xfrm>
          <a:prstGeom prst="rect">
            <a:avLst/>
          </a:prstGeom>
          <a:noFill/>
        </p:spPr>
        <p:txBody>
          <a:bodyPr wrap="none" rtlCol="0">
            <a:spAutoFit/>
          </a:bodyPr>
          <a:lstStyle/>
          <a:p>
            <a:pPr algn="ctr"/>
            <a:r>
              <a:rPr lang="en-US" altLang="zh-CN" sz="5400" dirty="0">
                <a:solidFill>
                  <a:srgbClr val="07E3EF"/>
                </a:solidFill>
                <a:latin typeface="微软雅黑" panose="020B0503020204020204" pitchFamily="34" charset="-122"/>
                <a:ea typeface="微软雅黑" panose="020B0503020204020204" pitchFamily="34" charset="-122"/>
              </a:rPr>
              <a:t>02</a:t>
            </a:r>
            <a:endParaRPr lang="zh-CN" altLang="en-US" sz="5400" dirty="0">
              <a:solidFill>
                <a:srgbClr val="07E3EF"/>
              </a:solidFill>
              <a:latin typeface="微软雅黑" panose="020B0503020204020204" pitchFamily="34" charset="-122"/>
              <a:ea typeface="微软雅黑" panose="020B0503020204020204" pitchFamily="34" charset="-122"/>
            </a:endParaRPr>
          </a:p>
        </p:txBody>
      </p:sp>
      <p:sp>
        <p:nvSpPr>
          <p:cNvPr id="15" name="矩形 14"/>
          <p:cNvSpPr/>
          <p:nvPr/>
        </p:nvSpPr>
        <p:spPr>
          <a:xfrm>
            <a:off x="6972379" y="3745036"/>
            <a:ext cx="998220" cy="337185"/>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创意描述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972379" y="4050451"/>
            <a:ext cx="4691664" cy="245110"/>
          </a:xfrm>
          <a:prstGeom prst="rect">
            <a:avLst/>
          </a:prstGeom>
        </p:spPr>
        <p:txBody>
          <a:bodyPr wrap="square">
            <a:spAutoFit/>
          </a:bodyPr>
          <a:lstStyle/>
          <a:p>
            <a:pPr algn="l"/>
            <a:r>
              <a:rPr lang="en-US" sz="1000" dirty="0">
                <a:solidFill>
                  <a:schemeClr val="bg1">
                    <a:lumMod val="85000"/>
                  </a:schemeClr>
                </a:solidFill>
                <a:effectLst/>
                <a:latin typeface="微软雅黑" panose="020B0503020204020204" pitchFamily="34" charset="-122"/>
                <a:ea typeface="微软雅黑" panose="020B0503020204020204" pitchFamily="34" charset="-122"/>
                <a:sym typeface="+mn-ea"/>
              </a:rPr>
              <a:t>Creative Description</a:t>
            </a:r>
            <a:endParaRPr lang="en-US" sz="1000" dirty="0">
              <a:solidFill>
                <a:schemeClr val="bg1">
                  <a:lumMod val="85000"/>
                </a:schemeClr>
              </a:solidFill>
              <a:effectLst/>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6114686" y="3621925"/>
            <a:ext cx="995785" cy="923330"/>
          </a:xfrm>
          <a:prstGeom prst="rect">
            <a:avLst/>
          </a:prstGeom>
          <a:noFill/>
        </p:spPr>
        <p:txBody>
          <a:bodyPr wrap="none" rtlCol="0">
            <a:spAutoFit/>
          </a:bodyPr>
          <a:lstStyle/>
          <a:p>
            <a:pPr algn="ctr"/>
            <a:r>
              <a:rPr lang="en-US" altLang="zh-CN" sz="5400" dirty="0">
                <a:solidFill>
                  <a:srgbClr val="07E3EF"/>
                </a:solidFill>
                <a:latin typeface="微软雅黑" panose="020B0503020204020204" pitchFamily="34" charset="-122"/>
                <a:ea typeface="微软雅黑" panose="020B0503020204020204" pitchFamily="34" charset="-122"/>
              </a:rPr>
              <a:t>03</a:t>
            </a:r>
            <a:endParaRPr lang="zh-CN" altLang="en-US" sz="5400" dirty="0">
              <a:solidFill>
                <a:srgbClr val="07E3EF"/>
              </a:solidFill>
              <a:latin typeface="微软雅黑" panose="020B0503020204020204" pitchFamily="34" charset="-122"/>
              <a:ea typeface="微软雅黑" panose="020B0503020204020204" pitchFamily="34" charset="-122"/>
            </a:endParaRPr>
          </a:p>
        </p:txBody>
      </p:sp>
      <p:sp>
        <p:nvSpPr>
          <p:cNvPr id="18" name="矩形 17"/>
          <p:cNvSpPr/>
          <p:nvPr/>
        </p:nvSpPr>
        <p:spPr>
          <a:xfrm>
            <a:off x="6972379" y="4811314"/>
            <a:ext cx="998220" cy="337185"/>
          </a:xfrm>
          <a:prstGeom prst="rect">
            <a:avLst/>
          </a:prstGeom>
        </p:spPr>
        <p:txBody>
          <a:bodyPr wrap="non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项目成果</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972379" y="5116729"/>
            <a:ext cx="4691664" cy="245110"/>
          </a:xfrm>
          <a:prstGeom prst="rect">
            <a:avLst/>
          </a:prstGeom>
        </p:spPr>
        <p:txBody>
          <a:bodyPr wrap="square">
            <a:spAutoFit/>
          </a:bodyPr>
          <a:lstStyle/>
          <a:p>
            <a:r>
              <a:rPr lang="en-US" sz="1000" b="0" i="0" dirty="0">
                <a:solidFill>
                  <a:schemeClr val="bg1">
                    <a:lumMod val="85000"/>
                  </a:schemeClr>
                </a:solidFill>
                <a:effectLst/>
                <a:latin typeface="微软雅黑" panose="020B0503020204020204" pitchFamily="34" charset="-122"/>
                <a:ea typeface="微软雅黑" panose="020B0503020204020204" pitchFamily="34" charset="-122"/>
              </a:rPr>
              <a:t>Project Result</a:t>
            </a:r>
            <a:endParaRPr 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114686" y="4688203"/>
            <a:ext cx="995785" cy="923330"/>
          </a:xfrm>
          <a:prstGeom prst="rect">
            <a:avLst/>
          </a:prstGeom>
          <a:noFill/>
        </p:spPr>
        <p:txBody>
          <a:bodyPr wrap="none" rtlCol="0">
            <a:spAutoFit/>
          </a:bodyPr>
          <a:lstStyle/>
          <a:p>
            <a:pPr algn="ctr"/>
            <a:r>
              <a:rPr lang="en-US" altLang="zh-CN" sz="5400" dirty="0">
                <a:solidFill>
                  <a:srgbClr val="07E3EF"/>
                </a:solidFill>
                <a:latin typeface="微软雅黑" panose="020B0503020204020204" pitchFamily="34" charset="-122"/>
                <a:ea typeface="微软雅黑" panose="020B0503020204020204" pitchFamily="34" charset="-122"/>
              </a:rPr>
              <a:t>04</a:t>
            </a:r>
            <a:endParaRPr lang="zh-CN" altLang="en-US" sz="5400" dirty="0">
              <a:solidFill>
                <a:srgbClr val="07E3EF"/>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1054443" y="1393046"/>
            <a:ext cx="520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973014" y="5771434"/>
            <a:ext cx="998220" cy="337185"/>
          </a:xfrm>
          <a:prstGeom prst="rect">
            <a:avLst/>
          </a:prstGeom>
        </p:spPr>
        <p:txBody>
          <a:bodyPr wrap="none">
            <a:spAutoFit/>
          </a:bodyPr>
          <a:p>
            <a:r>
              <a:rPr lang="zh-CN" altLang="en-US" sz="1600" b="1" dirty="0">
                <a:solidFill>
                  <a:schemeClr val="bg1"/>
                </a:solidFill>
                <a:latin typeface="微软雅黑" panose="020B0503020204020204" pitchFamily="34" charset="-122"/>
                <a:ea typeface="微软雅黑" panose="020B0503020204020204" pitchFamily="34" charset="-122"/>
              </a:rPr>
              <a:t>功能模块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973014" y="6076849"/>
            <a:ext cx="4691664" cy="245110"/>
          </a:xfrm>
          <a:prstGeom prst="rect">
            <a:avLst/>
          </a:prstGeom>
        </p:spPr>
        <p:txBody>
          <a:bodyPr wrap="square">
            <a:spAutoFit/>
          </a:bodyPr>
          <a:p>
            <a:r>
              <a:rPr lang="en-US" altLang="zh-CN" sz="1000" b="0" i="0" dirty="0">
                <a:solidFill>
                  <a:schemeClr val="bg1">
                    <a:lumMod val="85000"/>
                  </a:schemeClr>
                </a:solidFill>
                <a:effectLst/>
                <a:latin typeface="微软雅黑" panose="020B0503020204020204" pitchFamily="34" charset="-122"/>
                <a:ea typeface="微软雅黑" panose="020B0503020204020204" pitchFamily="34" charset="-122"/>
              </a:rPr>
              <a:t>Function Module</a:t>
            </a:r>
            <a:endParaRPr lang="en-US" altLang="zh-CN" sz="1000" b="0" i="0" dirty="0">
              <a:solidFill>
                <a:schemeClr val="bg1">
                  <a:lumMod val="85000"/>
                </a:schemeClr>
              </a:solidFill>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6093784" y="5648323"/>
            <a:ext cx="1038860" cy="922020"/>
          </a:xfrm>
          <a:prstGeom prst="rect">
            <a:avLst/>
          </a:prstGeom>
          <a:noFill/>
        </p:spPr>
        <p:txBody>
          <a:bodyPr wrap="none" rtlCol="0">
            <a:spAutoFit/>
          </a:bodyPr>
          <a:p>
            <a:pPr algn="ctr"/>
            <a:r>
              <a:rPr lang="en-US" altLang="zh-CN" sz="5400" dirty="0">
                <a:solidFill>
                  <a:srgbClr val="07E3EF"/>
                </a:solidFill>
                <a:latin typeface="微软雅黑" panose="020B0503020204020204" pitchFamily="34" charset="-122"/>
                <a:ea typeface="微软雅黑" panose="020B0503020204020204" pitchFamily="34" charset="-122"/>
              </a:rPr>
              <a:t>05</a:t>
            </a:r>
            <a:endParaRPr lang="zh-CN" altLang="en-US" sz="5400" dirty="0">
              <a:solidFill>
                <a:srgbClr val="07E3E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40128" b="50440"/>
          <a:stretch>
            <a:fillRect/>
          </a:stretch>
        </p:blipFill>
        <p:spPr>
          <a:xfrm>
            <a:off x="655" y="9"/>
            <a:ext cx="12191980" cy="6857991"/>
          </a:xfrm>
          <a:prstGeom prst="rect">
            <a:avLst/>
          </a:prstGeom>
        </p:spPr>
      </p:pic>
      <p:sp>
        <p:nvSpPr>
          <p:cNvPr id="7" name="文本框 6"/>
          <p:cNvSpPr txBox="1"/>
          <p:nvPr/>
        </p:nvSpPr>
        <p:spPr>
          <a:xfrm flipH="1">
            <a:off x="6604973" y="3096316"/>
            <a:ext cx="2034921" cy="450850"/>
          </a:xfrm>
          <a:prstGeom prst="rect">
            <a:avLst/>
          </a:prstGeom>
          <a:noFill/>
        </p:spPr>
        <p:txBody>
          <a:bodyPr wrap="square" lIns="0" tIns="72000" bIns="72000" rtlCol="0" anchor="ctr" anchorCtr="0">
            <a:spAutoFit/>
          </a:bodyPr>
          <a:lstStyle>
            <a:defPPr>
              <a:defRPr lang="zh-CN"/>
            </a:defPPr>
            <a:lvl1pPr algn="r">
              <a:defRPr sz="22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pPr algn="l"/>
            <a:r>
              <a:rPr lang="zh-CN" altLang="en-US" sz="2000" dirty="0"/>
              <a:t>企业招聘难！</a:t>
            </a:r>
            <a:endParaRPr lang="zh-CN" altLang="en-US" sz="2000" dirty="0"/>
          </a:p>
        </p:txBody>
      </p:sp>
      <p:sp>
        <p:nvSpPr>
          <p:cNvPr id="11" name="文本框 10"/>
          <p:cNvSpPr txBox="1"/>
          <p:nvPr/>
        </p:nvSpPr>
        <p:spPr>
          <a:xfrm flipH="1">
            <a:off x="775335" y="4251960"/>
            <a:ext cx="2757170" cy="450850"/>
          </a:xfrm>
          <a:prstGeom prst="rect">
            <a:avLst/>
          </a:prstGeom>
          <a:noFill/>
        </p:spPr>
        <p:txBody>
          <a:bodyPr wrap="square" lIns="0" tIns="72000" bIns="72000" rtlCol="0" anchor="ctr" anchorCtr="0">
            <a:spAutoFit/>
          </a:bodyPr>
          <a:lstStyle>
            <a:defPPr>
              <a:defRPr lang="zh-CN"/>
            </a:defPPr>
            <a:lvl1pPr algn="r">
              <a:defRPr sz="22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zh-CN" altLang="en-US" sz="2000" dirty="0"/>
              <a:t>高校获取信息反馈难！</a:t>
            </a:r>
            <a:endParaRPr lang="zh-CN" altLang="en-US" sz="2000" dirty="0"/>
          </a:p>
        </p:txBody>
      </p:sp>
      <p:sp>
        <p:nvSpPr>
          <p:cNvPr id="13" name="文本框 12"/>
          <p:cNvSpPr txBox="1"/>
          <p:nvPr/>
        </p:nvSpPr>
        <p:spPr>
          <a:xfrm flipH="1">
            <a:off x="872828" y="1999673"/>
            <a:ext cx="2034921" cy="450850"/>
          </a:xfrm>
          <a:prstGeom prst="rect">
            <a:avLst/>
          </a:prstGeom>
          <a:noFill/>
        </p:spPr>
        <p:txBody>
          <a:bodyPr wrap="square" lIns="0" tIns="72000" bIns="72000" rtlCol="0" anchor="ctr" anchorCtr="0">
            <a:spAutoFit/>
          </a:bodyPr>
          <a:lstStyle>
            <a:defPPr>
              <a:defRPr lang="zh-CN"/>
            </a:defPPr>
            <a:lvl1pPr algn="r">
              <a:defRPr sz="2000" b="1">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defRPr>
            </a:lvl1pPr>
          </a:lstStyle>
          <a:p>
            <a:r>
              <a:rPr lang="zh-CN" altLang="en-US" sz="2000" dirty="0"/>
              <a:t>个人求职难！</a:t>
            </a:r>
            <a:endParaRPr lang="zh-CN" altLang="en-US" sz="2200" dirty="0">
              <a:solidFill>
                <a:schemeClr val="bg1"/>
              </a:solidFill>
            </a:endParaRPr>
          </a:p>
        </p:txBody>
      </p:sp>
      <p:sp>
        <p:nvSpPr>
          <p:cNvPr id="14" name="文本框 13"/>
          <p:cNvSpPr txBox="1"/>
          <p:nvPr/>
        </p:nvSpPr>
        <p:spPr>
          <a:xfrm>
            <a:off x="95250" y="2466340"/>
            <a:ext cx="3458210" cy="91186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285750" indent="-285750" algn="ctr">
              <a:lnSpc>
                <a:spcPts val="1600"/>
              </a:lnSpc>
              <a:buFont typeface="Wingdings" panose="05000000000000000000" charset="0"/>
              <a:buChar char=""/>
            </a:pPr>
            <a:r>
              <a:rPr lang="zh-CN" altLang="en-US" sz="1600" b="0" dirty="0">
                <a:solidFill>
                  <a:schemeClr val="bg1"/>
                </a:solidFill>
                <a:sym typeface="+mn-ea"/>
              </a:rPr>
              <a:t>招聘信息不透明</a:t>
            </a:r>
            <a:endParaRPr lang="zh-CN" altLang="en-US" sz="1600" b="0" dirty="0">
              <a:solidFill>
                <a:schemeClr val="bg1"/>
              </a:solidFill>
            </a:endParaRPr>
          </a:p>
          <a:p>
            <a:pPr marL="285750" indent="-285750" algn="ctr">
              <a:lnSpc>
                <a:spcPts val="1600"/>
              </a:lnSpc>
              <a:buFont typeface="Wingdings" panose="05000000000000000000" charset="0"/>
              <a:buChar char=""/>
            </a:pPr>
            <a:r>
              <a:rPr lang="zh-CN" altLang="en-US" sz="1600" b="0" dirty="0">
                <a:solidFill>
                  <a:schemeClr val="bg1"/>
                </a:solidFill>
              </a:rPr>
              <a:t>求职者基数大，竞争激烈</a:t>
            </a:r>
            <a:endParaRPr lang="zh-CN" altLang="en-US" sz="1600" b="0" dirty="0">
              <a:solidFill>
                <a:schemeClr val="bg1"/>
              </a:solidFill>
            </a:endParaRPr>
          </a:p>
          <a:p>
            <a:pPr marL="285750" indent="-285750" algn="ctr">
              <a:lnSpc>
                <a:spcPts val="1600"/>
              </a:lnSpc>
              <a:buFont typeface="Wingdings" panose="05000000000000000000" charset="0"/>
              <a:buChar char=""/>
            </a:pPr>
            <a:r>
              <a:rPr lang="zh-CN" altLang="en-US" sz="1600" b="0" dirty="0">
                <a:solidFill>
                  <a:schemeClr val="bg1"/>
                </a:solidFill>
              </a:rPr>
              <a:t>获取个性化推荐建议困难</a:t>
            </a:r>
            <a:endParaRPr lang="zh-CN" altLang="en-US" sz="1600" b="0" dirty="0">
              <a:solidFill>
                <a:schemeClr val="bg1"/>
              </a:solidFill>
            </a:endParaRPr>
          </a:p>
          <a:p>
            <a:pPr marL="285750" indent="-285750" algn="ctr">
              <a:lnSpc>
                <a:spcPts val="1600"/>
              </a:lnSpc>
              <a:buFont typeface="Wingdings" panose="05000000000000000000" charset="0"/>
              <a:buChar char=""/>
            </a:pPr>
            <a:r>
              <a:rPr lang="zh-CN" altLang="en-US" sz="1600" b="0" dirty="0">
                <a:solidFill>
                  <a:schemeClr val="bg1"/>
                </a:solidFill>
              </a:rPr>
              <a:t>无法获取整体市场分析数据</a:t>
            </a:r>
            <a:endParaRPr lang="zh-CN" altLang="en-US" sz="1600" b="0" dirty="0">
              <a:solidFill>
                <a:schemeClr val="bg1"/>
              </a:solidFill>
            </a:endParaRPr>
          </a:p>
        </p:txBody>
      </p:sp>
      <p:sp>
        <p:nvSpPr>
          <p:cNvPr id="4" name="左箭头 3"/>
          <p:cNvSpPr/>
          <p:nvPr/>
        </p:nvSpPr>
        <p:spPr>
          <a:xfrm>
            <a:off x="3950426" y="2069918"/>
            <a:ext cx="1297850" cy="704850"/>
          </a:xfrm>
          <a:prstGeom prst="leftArrow">
            <a:avLst>
              <a:gd name="adj1" fmla="val 71081"/>
              <a:gd name="adj2" fmla="val 65135"/>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文本框 16"/>
          <p:cNvSpPr txBox="1"/>
          <p:nvPr/>
        </p:nvSpPr>
        <p:spPr>
          <a:xfrm flipH="1">
            <a:off x="4511377" y="2126181"/>
            <a:ext cx="670947" cy="576293"/>
          </a:xfrm>
          <a:prstGeom prst="rect">
            <a:avLst/>
          </a:prstGeom>
          <a:noFill/>
        </p:spPr>
        <p:txBody>
          <a:bodyPr wrap="square" lIns="0" tIns="72000" bIns="72000" rtlCol="0" anchor="ctr" anchorCtr="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0" name="左箭头 19"/>
          <p:cNvSpPr/>
          <p:nvPr/>
        </p:nvSpPr>
        <p:spPr>
          <a:xfrm>
            <a:off x="3950425" y="4378143"/>
            <a:ext cx="1313725" cy="704850"/>
          </a:xfrm>
          <a:prstGeom prst="leftArrow">
            <a:avLst>
              <a:gd name="adj1" fmla="val 71081"/>
              <a:gd name="adj2" fmla="val 65135"/>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文本框 22"/>
          <p:cNvSpPr txBox="1"/>
          <p:nvPr/>
        </p:nvSpPr>
        <p:spPr>
          <a:xfrm flipH="1">
            <a:off x="4511377" y="4434406"/>
            <a:ext cx="670947" cy="576293"/>
          </a:xfrm>
          <a:prstGeom prst="rect">
            <a:avLst/>
          </a:prstGeom>
          <a:noFill/>
        </p:spPr>
        <p:txBody>
          <a:bodyPr wrap="square" lIns="0" tIns="72000" bIns="72000" rtlCol="0" anchor="ctr" anchorCtr="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4" name="左箭头 23"/>
          <p:cNvSpPr/>
          <p:nvPr/>
        </p:nvSpPr>
        <p:spPr>
          <a:xfrm flipH="1">
            <a:off x="4054474" y="3219268"/>
            <a:ext cx="1334225" cy="704850"/>
          </a:xfrm>
          <a:prstGeom prst="leftArrow">
            <a:avLst>
              <a:gd name="adj1" fmla="val 71081"/>
              <a:gd name="adj2" fmla="val 65135"/>
            </a:avLst>
          </a:prstGeom>
          <a:solidFill>
            <a:srgbClr val="009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文本框 25"/>
          <p:cNvSpPr txBox="1"/>
          <p:nvPr/>
        </p:nvSpPr>
        <p:spPr>
          <a:xfrm flipH="1">
            <a:off x="4244677" y="3275531"/>
            <a:ext cx="670947" cy="576293"/>
          </a:xfrm>
          <a:prstGeom prst="rect">
            <a:avLst/>
          </a:prstGeom>
          <a:noFill/>
        </p:spPr>
        <p:txBody>
          <a:bodyPr wrap="square" lIns="0" tIns="72000" bIns="72000" rtlCol="0" anchor="ctr" anchorCtr="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2" name="Freeform 5"/>
          <p:cNvSpPr>
            <a:spLocks noEditPoints="1"/>
          </p:cNvSpPr>
          <p:nvPr/>
        </p:nvSpPr>
        <p:spPr bwMode="auto">
          <a:xfrm>
            <a:off x="5179060" y="1928495"/>
            <a:ext cx="981710" cy="981710"/>
          </a:xfrm>
          <a:custGeom>
            <a:avLst/>
            <a:gdLst>
              <a:gd name="T0" fmla="*/ 154 w 308"/>
              <a:gd name="T1" fmla="*/ 0 h 308"/>
              <a:gd name="T2" fmla="*/ 0 w 308"/>
              <a:gd name="T3" fmla="*/ 154 h 308"/>
              <a:gd name="T4" fmla="*/ 154 w 308"/>
              <a:gd name="T5" fmla="*/ 308 h 308"/>
              <a:gd name="T6" fmla="*/ 308 w 308"/>
              <a:gd name="T7" fmla="*/ 154 h 308"/>
              <a:gd name="T8" fmla="*/ 154 w 308"/>
              <a:gd name="T9" fmla="*/ 0 h 308"/>
              <a:gd name="T10" fmla="*/ 154 w 308"/>
              <a:gd name="T11" fmla="*/ 280 h 308"/>
              <a:gd name="T12" fmla="*/ 27 w 308"/>
              <a:gd name="T13" fmla="*/ 154 h 308"/>
              <a:gd name="T14" fmla="*/ 154 w 308"/>
              <a:gd name="T15" fmla="*/ 28 h 308"/>
              <a:gd name="T16" fmla="*/ 280 w 308"/>
              <a:gd name="T17" fmla="*/ 154 h 308"/>
              <a:gd name="T18" fmla="*/ 154 w 308"/>
              <a:gd name="T19" fmla="*/ 28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308">
                <a:moveTo>
                  <a:pt x="154" y="0"/>
                </a:moveTo>
                <a:cubicBezTo>
                  <a:pt x="69" y="0"/>
                  <a:pt x="0" y="69"/>
                  <a:pt x="0" y="154"/>
                </a:cubicBezTo>
                <a:cubicBezTo>
                  <a:pt x="0" y="239"/>
                  <a:pt x="69" y="308"/>
                  <a:pt x="154" y="308"/>
                </a:cubicBezTo>
                <a:cubicBezTo>
                  <a:pt x="239" y="308"/>
                  <a:pt x="308" y="239"/>
                  <a:pt x="308" y="154"/>
                </a:cubicBezTo>
                <a:cubicBezTo>
                  <a:pt x="308" y="69"/>
                  <a:pt x="239" y="0"/>
                  <a:pt x="154" y="0"/>
                </a:cubicBezTo>
                <a:close/>
                <a:moveTo>
                  <a:pt x="154" y="280"/>
                </a:moveTo>
                <a:cubicBezTo>
                  <a:pt x="84" y="280"/>
                  <a:pt x="27" y="223"/>
                  <a:pt x="27" y="154"/>
                </a:cubicBezTo>
                <a:cubicBezTo>
                  <a:pt x="27" y="84"/>
                  <a:pt x="84" y="28"/>
                  <a:pt x="154" y="28"/>
                </a:cubicBezTo>
                <a:cubicBezTo>
                  <a:pt x="223" y="28"/>
                  <a:pt x="280" y="84"/>
                  <a:pt x="280" y="154"/>
                </a:cubicBezTo>
                <a:cubicBezTo>
                  <a:pt x="280" y="223"/>
                  <a:pt x="223" y="280"/>
                  <a:pt x="154" y="28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5"/>
          <p:cNvSpPr>
            <a:spLocks noEditPoints="1"/>
          </p:cNvSpPr>
          <p:nvPr/>
        </p:nvSpPr>
        <p:spPr bwMode="auto">
          <a:xfrm>
            <a:off x="3150235" y="3067685"/>
            <a:ext cx="981710" cy="981710"/>
          </a:xfrm>
          <a:custGeom>
            <a:avLst/>
            <a:gdLst>
              <a:gd name="T0" fmla="*/ 154 w 308"/>
              <a:gd name="T1" fmla="*/ 0 h 308"/>
              <a:gd name="T2" fmla="*/ 0 w 308"/>
              <a:gd name="T3" fmla="*/ 154 h 308"/>
              <a:gd name="T4" fmla="*/ 154 w 308"/>
              <a:gd name="T5" fmla="*/ 308 h 308"/>
              <a:gd name="T6" fmla="*/ 308 w 308"/>
              <a:gd name="T7" fmla="*/ 154 h 308"/>
              <a:gd name="T8" fmla="*/ 154 w 308"/>
              <a:gd name="T9" fmla="*/ 0 h 308"/>
              <a:gd name="T10" fmla="*/ 154 w 308"/>
              <a:gd name="T11" fmla="*/ 280 h 308"/>
              <a:gd name="T12" fmla="*/ 27 w 308"/>
              <a:gd name="T13" fmla="*/ 154 h 308"/>
              <a:gd name="T14" fmla="*/ 154 w 308"/>
              <a:gd name="T15" fmla="*/ 28 h 308"/>
              <a:gd name="T16" fmla="*/ 280 w 308"/>
              <a:gd name="T17" fmla="*/ 154 h 308"/>
              <a:gd name="T18" fmla="*/ 154 w 308"/>
              <a:gd name="T19" fmla="*/ 28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308">
                <a:moveTo>
                  <a:pt x="154" y="0"/>
                </a:moveTo>
                <a:cubicBezTo>
                  <a:pt x="69" y="0"/>
                  <a:pt x="0" y="69"/>
                  <a:pt x="0" y="154"/>
                </a:cubicBezTo>
                <a:cubicBezTo>
                  <a:pt x="0" y="239"/>
                  <a:pt x="69" y="308"/>
                  <a:pt x="154" y="308"/>
                </a:cubicBezTo>
                <a:cubicBezTo>
                  <a:pt x="239" y="308"/>
                  <a:pt x="308" y="239"/>
                  <a:pt x="308" y="154"/>
                </a:cubicBezTo>
                <a:cubicBezTo>
                  <a:pt x="308" y="69"/>
                  <a:pt x="239" y="0"/>
                  <a:pt x="154" y="0"/>
                </a:cubicBezTo>
                <a:close/>
                <a:moveTo>
                  <a:pt x="154" y="280"/>
                </a:moveTo>
                <a:cubicBezTo>
                  <a:pt x="84" y="280"/>
                  <a:pt x="27" y="223"/>
                  <a:pt x="27" y="154"/>
                </a:cubicBezTo>
                <a:cubicBezTo>
                  <a:pt x="27" y="84"/>
                  <a:pt x="84" y="28"/>
                  <a:pt x="154" y="28"/>
                </a:cubicBezTo>
                <a:cubicBezTo>
                  <a:pt x="223" y="28"/>
                  <a:pt x="280" y="84"/>
                  <a:pt x="280" y="154"/>
                </a:cubicBezTo>
                <a:cubicBezTo>
                  <a:pt x="280" y="223"/>
                  <a:pt x="223" y="280"/>
                  <a:pt x="154" y="280"/>
                </a:cubicBezTo>
                <a:close/>
              </a:path>
            </a:pathLst>
          </a:custGeom>
          <a:solidFill>
            <a:srgbClr val="45D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5"/>
          <p:cNvSpPr>
            <a:spLocks noEditPoints="1"/>
          </p:cNvSpPr>
          <p:nvPr/>
        </p:nvSpPr>
        <p:spPr bwMode="auto">
          <a:xfrm>
            <a:off x="5179060" y="4236720"/>
            <a:ext cx="981710" cy="981710"/>
          </a:xfrm>
          <a:custGeom>
            <a:avLst/>
            <a:gdLst>
              <a:gd name="T0" fmla="*/ 154 w 308"/>
              <a:gd name="T1" fmla="*/ 0 h 308"/>
              <a:gd name="T2" fmla="*/ 0 w 308"/>
              <a:gd name="T3" fmla="*/ 154 h 308"/>
              <a:gd name="T4" fmla="*/ 154 w 308"/>
              <a:gd name="T5" fmla="*/ 308 h 308"/>
              <a:gd name="T6" fmla="*/ 308 w 308"/>
              <a:gd name="T7" fmla="*/ 154 h 308"/>
              <a:gd name="T8" fmla="*/ 154 w 308"/>
              <a:gd name="T9" fmla="*/ 0 h 308"/>
              <a:gd name="T10" fmla="*/ 154 w 308"/>
              <a:gd name="T11" fmla="*/ 280 h 308"/>
              <a:gd name="T12" fmla="*/ 27 w 308"/>
              <a:gd name="T13" fmla="*/ 154 h 308"/>
              <a:gd name="T14" fmla="*/ 154 w 308"/>
              <a:gd name="T15" fmla="*/ 28 h 308"/>
              <a:gd name="T16" fmla="*/ 280 w 308"/>
              <a:gd name="T17" fmla="*/ 154 h 308"/>
              <a:gd name="T18" fmla="*/ 154 w 308"/>
              <a:gd name="T19" fmla="*/ 28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308">
                <a:moveTo>
                  <a:pt x="154" y="0"/>
                </a:moveTo>
                <a:cubicBezTo>
                  <a:pt x="69" y="0"/>
                  <a:pt x="0" y="69"/>
                  <a:pt x="0" y="154"/>
                </a:cubicBezTo>
                <a:cubicBezTo>
                  <a:pt x="0" y="239"/>
                  <a:pt x="69" y="308"/>
                  <a:pt x="154" y="308"/>
                </a:cubicBezTo>
                <a:cubicBezTo>
                  <a:pt x="239" y="308"/>
                  <a:pt x="308" y="239"/>
                  <a:pt x="308" y="154"/>
                </a:cubicBezTo>
                <a:cubicBezTo>
                  <a:pt x="308" y="69"/>
                  <a:pt x="239" y="0"/>
                  <a:pt x="154" y="0"/>
                </a:cubicBezTo>
                <a:close/>
                <a:moveTo>
                  <a:pt x="154" y="280"/>
                </a:moveTo>
                <a:cubicBezTo>
                  <a:pt x="84" y="280"/>
                  <a:pt x="27" y="223"/>
                  <a:pt x="27" y="154"/>
                </a:cubicBezTo>
                <a:cubicBezTo>
                  <a:pt x="27" y="84"/>
                  <a:pt x="84" y="28"/>
                  <a:pt x="154" y="28"/>
                </a:cubicBezTo>
                <a:cubicBezTo>
                  <a:pt x="223" y="28"/>
                  <a:pt x="280" y="84"/>
                  <a:pt x="280" y="154"/>
                </a:cubicBezTo>
                <a:cubicBezTo>
                  <a:pt x="280" y="223"/>
                  <a:pt x="223" y="280"/>
                  <a:pt x="154" y="280"/>
                </a:cubicBezTo>
                <a:close/>
              </a:path>
            </a:pathLst>
          </a:custGeom>
          <a:solidFill>
            <a:srgbClr val="45D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40" name="直接连接符 39"/>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Problems</a:t>
            </a:r>
            <a:endParaRPr lang="en-US" sz="2000" dirty="0">
              <a:solidFill>
                <a:schemeClr val="bg1"/>
              </a:solidFill>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6480" y="1069340"/>
            <a:ext cx="5635625" cy="5635625"/>
          </a:xfrm>
          <a:prstGeom prst="rect">
            <a:avLst/>
          </a:prstGeom>
        </p:spPr>
      </p:pic>
      <p:sp>
        <p:nvSpPr>
          <p:cNvPr id="42" name="文本框 41"/>
          <p:cNvSpPr txBox="1"/>
          <p:nvPr/>
        </p:nvSpPr>
        <p:spPr>
          <a:xfrm>
            <a:off x="607060" y="416560"/>
            <a:ext cx="3025140"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algn="l"/>
            <a:r>
              <a:rPr lang="zh-CN" altLang="en-US" sz="2000" dirty="0">
                <a:solidFill>
                  <a:srgbClr val="45D8FF"/>
                </a:solidFill>
                <a:effectLst>
                  <a:outerShdw blurRad="101600" algn="ctr" rotWithShape="0">
                    <a:srgbClr val="45D8FF">
                      <a:alpha val="90000"/>
                    </a:srgbClr>
                  </a:outerShdw>
                </a:effectLst>
              </a:rPr>
              <a:t>当前人才市场存在的问题</a:t>
            </a:r>
            <a:endParaRPr lang="zh-CN" altLang="en-US" sz="2000" dirty="0">
              <a:solidFill>
                <a:srgbClr val="45D8FF"/>
              </a:solidFill>
              <a:effectLst>
                <a:outerShdw blurRad="101600" algn="ctr" rotWithShape="0">
                  <a:srgbClr val="45D8FF">
                    <a:alpha val="90000"/>
                  </a:srgbClr>
                </a:outerShdw>
              </a:effectLst>
            </a:endParaRPr>
          </a:p>
        </p:txBody>
      </p:sp>
      <p:sp>
        <p:nvSpPr>
          <p:cNvPr id="46" name="Freeform 5"/>
          <p:cNvSpPr/>
          <p:nvPr/>
        </p:nvSpPr>
        <p:spPr bwMode="auto">
          <a:xfrm>
            <a:off x="3561538" y="23152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solidFill>
                <a:schemeClr val="bg1"/>
              </a:solidFill>
            </a:endParaRPr>
          </a:p>
        </p:txBody>
      </p:sp>
      <p:cxnSp>
        <p:nvCxnSpPr>
          <p:cNvPr id="47" name="直接连接符 46"/>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595620" y="3533775"/>
            <a:ext cx="3216910" cy="91186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285750" indent="-285750" algn="ctr">
              <a:lnSpc>
                <a:spcPts val="1600"/>
              </a:lnSpc>
              <a:buFont typeface="Wingdings" panose="05000000000000000000" charset="0"/>
              <a:buChar char=""/>
            </a:pPr>
            <a:r>
              <a:rPr lang="zh-CN" altLang="en-US" sz="1600" b="0" dirty="0">
                <a:solidFill>
                  <a:schemeClr val="bg1"/>
                </a:solidFill>
              </a:rPr>
              <a:t>获取实时数据困难</a:t>
            </a:r>
            <a:endParaRPr lang="zh-CN" altLang="en-US" sz="1600" b="0" dirty="0">
              <a:solidFill>
                <a:schemeClr val="bg1"/>
              </a:solidFill>
            </a:endParaRPr>
          </a:p>
          <a:p>
            <a:pPr marL="285750" indent="-285750" algn="ctr">
              <a:lnSpc>
                <a:spcPts val="1600"/>
              </a:lnSpc>
              <a:buFont typeface="Wingdings" panose="05000000000000000000" charset="0"/>
              <a:buChar char=""/>
            </a:pPr>
            <a:r>
              <a:rPr lang="zh-CN" altLang="en-US" sz="1600" b="0" dirty="0">
                <a:solidFill>
                  <a:schemeClr val="bg1"/>
                </a:solidFill>
                <a:sym typeface="+mn-ea"/>
              </a:rPr>
              <a:t>无法及时调整招聘策略</a:t>
            </a:r>
            <a:endParaRPr lang="zh-CN" altLang="en-US" sz="1600" b="0" dirty="0">
              <a:solidFill>
                <a:schemeClr val="bg1"/>
              </a:solidFill>
            </a:endParaRPr>
          </a:p>
          <a:p>
            <a:pPr marL="285750" indent="-285750" algn="ctr">
              <a:lnSpc>
                <a:spcPts val="1600"/>
              </a:lnSpc>
              <a:buFont typeface="Wingdings" panose="05000000000000000000" charset="0"/>
              <a:buChar char=""/>
            </a:pPr>
            <a:r>
              <a:rPr lang="zh-CN" altLang="en-US" sz="1600" b="0" dirty="0">
                <a:solidFill>
                  <a:schemeClr val="bg1"/>
                </a:solidFill>
              </a:rPr>
              <a:t>获取人才市场分析数据困难</a:t>
            </a:r>
            <a:endParaRPr lang="zh-CN" altLang="en-US" sz="1600" b="0" dirty="0">
              <a:solidFill>
                <a:schemeClr val="bg1"/>
              </a:solidFill>
            </a:endParaRPr>
          </a:p>
          <a:p>
            <a:pPr indent="0" algn="ctr">
              <a:lnSpc>
                <a:spcPts val="1600"/>
              </a:lnSpc>
              <a:buFont typeface="Wingdings" panose="05000000000000000000" charset="0"/>
              <a:buNone/>
            </a:pPr>
            <a:endParaRPr lang="zh-CN" altLang="en-US" sz="1600" b="0" dirty="0">
              <a:solidFill>
                <a:schemeClr val="bg1"/>
              </a:solidFill>
            </a:endParaRPr>
          </a:p>
        </p:txBody>
      </p:sp>
      <p:sp>
        <p:nvSpPr>
          <p:cNvPr id="10" name="文本框 9"/>
          <p:cNvSpPr txBox="1"/>
          <p:nvPr/>
        </p:nvSpPr>
        <p:spPr>
          <a:xfrm>
            <a:off x="635" y="4716780"/>
            <a:ext cx="4053205" cy="50165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285750" indent="-285750" algn="ctr">
              <a:lnSpc>
                <a:spcPts val="1600"/>
              </a:lnSpc>
              <a:buFont typeface="Wingdings" panose="05000000000000000000" charset="0"/>
              <a:buChar char=""/>
            </a:pPr>
            <a:r>
              <a:rPr lang="zh-CN" altLang="en-US" sz="1600" b="0" dirty="0">
                <a:solidFill>
                  <a:schemeClr val="bg1"/>
                </a:solidFill>
              </a:rPr>
              <a:t>获取最新的就业质量反馈信息困难</a:t>
            </a:r>
            <a:endParaRPr lang="zh-CN" altLang="en-US" sz="1600" b="0" dirty="0">
              <a:solidFill>
                <a:schemeClr val="bg1"/>
              </a:solidFill>
            </a:endParaRPr>
          </a:p>
          <a:p>
            <a:pPr marL="285750" indent="-285750" algn="ctr">
              <a:lnSpc>
                <a:spcPts val="1600"/>
              </a:lnSpc>
              <a:buFont typeface="Wingdings" panose="05000000000000000000" charset="0"/>
              <a:buChar char=""/>
            </a:pPr>
            <a:r>
              <a:rPr lang="zh-CN" altLang="en-US" sz="1600" b="0" dirty="0">
                <a:solidFill>
                  <a:schemeClr val="bg1"/>
                </a:solidFill>
              </a:rPr>
              <a:t>无法及时调整人才培养和专业设置计划</a:t>
            </a:r>
            <a:endParaRPr lang="zh-CN" altLang="en-US" sz="1600" b="0" dirty="0">
              <a:solidFill>
                <a:schemeClr val="bg1"/>
              </a:solidFill>
            </a:endParaRPr>
          </a:p>
        </p:txBody>
      </p:sp>
      <p:pic>
        <p:nvPicPr>
          <p:cNvPr id="28" name="图片 27" descr="icons8-user_male"/>
          <p:cNvPicPr>
            <a:picLocks noChangeAspect="1"/>
          </p:cNvPicPr>
          <p:nvPr/>
        </p:nvPicPr>
        <p:blipFill>
          <a:blip r:embed="rId3"/>
          <a:stretch>
            <a:fillRect/>
          </a:stretch>
        </p:blipFill>
        <p:spPr>
          <a:xfrm>
            <a:off x="5325110" y="2069465"/>
            <a:ext cx="688975" cy="688975"/>
          </a:xfrm>
          <a:prstGeom prst="rect">
            <a:avLst/>
          </a:prstGeom>
        </p:spPr>
      </p:pic>
      <p:pic>
        <p:nvPicPr>
          <p:cNvPr id="29" name="图片 28" descr="icons8-classroom"/>
          <p:cNvPicPr>
            <a:picLocks noChangeAspect="1"/>
          </p:cNvPicPr>
          <p:nvPr/>
        </p:nvPicPr>
        <p:blipFill>
          <a:blip r:embed="rId4"/>
          <a:stretch>
            <a:fillRect/>
          </a:stretch>
        </p:blipFill>
        <p:spPr>
          <a:xfrm>
            <a:off x="5399405" y="4451985"/>
            <a:ext cx="541020" cy="541020"/>
          </a:xfrm>
          <a:prstGeom prst="rect">
            <a:avLst/>
          </a:prstGeom>
        </p:spPr>
      </p:pic>
      <p:pic>
        <p:nvPicPr>
          <p:cNvPr id="30" name="图片 29" descr="icons8-conference_call"/>
          <p:cNvPicPr>
            <a:picLocks noChangeAspect="1"/>
          </p:cNvPicPr>
          <p:nvPr/>
        </p:nvPicPr>
        <p:blipFill>
          <a:blip r:embed="rId5"/>
          <a:stretch>
            <a:fillRect/>
          </a:stretch>
        </p:blipFill>
        <p:spPr>
          <a:xfrm>
            <a:off x="3288030" y="3210560"/>
            <a:ext cx="706120" cy="706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200" fill="hold"/>
                                        <p:tgtEl>
                                          <p:spTgt spid="17"/>
                                        </p:tgtEl>
                                        <p:attrNameLst>
                                          <p:attrName>ppt_w</p:attrName>
                                        </p:attrNameLst>
                                      </p:cBhvr>
                                      <p:tavLst>
                                        <p:tav tm="0">
                                          <p:val>
                                            <p:fltVal val="0"/>
                                          </p:val>
                                        </p:tav>
                                        <p:tav tm="100000">
                                          <p:val>
                                            <p:strVal val="#ppt_w"/>
                                          </p:val>
                                        </p:tav>
                                      </p:tavLst>
                                    </p:anim>
                                    <p:anim calcmode="lin" valueType="num">
                                      <p:cBhvr>
                                        <p:cTn id="15" dur="200" fill="hold"/>
                                        <p:tgtEl>
                                          <p:spTgt spid="17"/>
                                        </p:tgtEl>
                                        <p:attrNameLst>
                                          <p:attrName>ppt_h</p:attrName>
                                        </p:attrNameLst>
                                      </p:cBhvr>
                                      <p:tavLst>
                                        <p:tav tm="0">
                                          <p:val>
                                            <p:fltVal val="0"/>
                                          </p:val>
                                        </p:tav>
                                        <p:tav tm="100000">
                                          <p:val>
                                            <p:strVal val="#ppt_h"/>
                                          </p:val>
                                        </p:tav>
                                      </p:tavLst>
                                    </p:anim>
                                    <p:animEffect transition="in" filter="fade">
                                      <p:cBhvr>
                                        <p:cTn id="16" dur="2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300" fill="hold"/>
                                        <p:tgtEl>
                                          <p:spTgt spid="13"/>
                                        </p:tgtEl>
                                        <p:attrNameLst>
                                          <p:attrName>ppt_w</p:attrName>
                                        </p:attrNameLst>
                                      </p:cBhvr>
                                      <p:tavLst>
                                        <p:tav tm="0">
                                          <p:val>
                                            <p:fltVal val="0"/>
                                          </p:val>
                                        </p:tav>
                                        <p:tav tm="100000">
                                          <p:val>
                                            <p:strVal val="#ppt_w"/>
                                          </p:val>
                                        </p:tav>
                                      </p:tavLst>
                                    </p:anim>
                                    <p:anim calcmode="lin" valueType="num">
                                      <p:cBhvr>
                                        <p:cTn id="28" dur="300" fill="hold"/>
                                        <p:tgtEl>
                                          <p:spTgt spid="13"/>
                                        </p:tgtEl>
                                        <p:attrNameLst>
                                          <p:attrName>ppt_h</p:attrName>
                                        </p:attrNameLst>
                                      </p:cBhvr>
                                      <p:tavLst>
                                        <p:tav tm="0">
                                          <p:val>
                                            <p:fltVal val="0"/>
                                          </p:val>
                                        </p:tav>
                                        <p:tav tm="100000">
                                          <p:val>
                                            <p:strVal val="#ppt_h"/>
                                          </p:val>
                                        </p:tav>
                                      </p:tavLst>
                                    </p:anim>
                                    <p:animEffect transition="in" filter="fade">
                                      <p:cBhvr>
                                        <p:cTn id="29" dur="3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iterate type="lt">
                                    <p:tmPct val="10000"/>
                                  </p:iterate>
                                  <p:childTnLst>
                                    <p:set>
                                      <p:cBhvr>
                                        <p:cTn id="33" dur="1" fill="hold">
                                          <p:stCondLst>
                                            <p:cond delay="0"/>
                                          </p:stCondLst>
                                        </p:cTn>
                                        <p:tgtEl>
                                          <p:spTgt spid="14"/>
                                        </p:tgtEl>
                                        <p:attrNameLst>
                                          <p:attrName>style.visibility</p:attrName>
                                        </p:attrNameLst>
                                      </p:cBhvr>
                                      <p:to>
                                        <p:strVal val="visible"/>
                                      </p:to>
                                    </p:set>
                                    <p:anim calcmode="lin" valueType="num">
                                      <p:cBhvr>
                                        <p:cTn id="34" dur="300" fill="hold"/>
                                        <p:tgtEl>
                                          <p:spTgt spid="14"/>
                                        </p:tgtEl>
                                        <p:attrNameLst>
                                          <p:attrName>ppt_w</p:attrName>
                                        </p:attrNameLst>
                                      </p:cBhvr>
                                      <p:tavLst>
                                        <p:tav tm="0">
                                          <p:val>
                                            <p:fltVal val="0"/>
                                          </p:val>
                                        </p:tav>
                                        <p:tav tm="100000">
                                          <p:val>
                                            <p:strVal val="#ppt_w"/>
                                          </p:val>
                                        </p:tav>
                                      </p:tavLst>
                                    </p:anim>
                                    <p:anim calcmode="lin" valueType="num">
                                      <p:cBhvr>
                                        <p:cTn id="35" dur="300" fill="hold"/>
                                        <p:tgtEl>
                                          <p:spTgt spid="14"/>
                                        </p:tgtEl>
                                        <p:attrNameLst>
                                          <p:attrName>ppt_h</p:attrName>
                                        </p:attrNameLst>
                                      </p:cBhvr>
                                      <p:tavLst>
                                        <p:tav tm="0">
                                          <p:val>
                                            <p:fltVal val="0"/>
                                          </p:val>
                                        </p:tav>
                                        <p:tav tm="100000">
                                          <p:val>
                                            <p:strVal val="#ppt_h"/>
                                          </p:val>
                                        </p:tav>
                                      </p:tavLst>
                                    </p:anim>
                                    <p:animEffect transition="in" filter="fade">
                                      <p:cBhvr>
                                        <p:cTn id="36" dur="3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p:tgtEl>
                                          <p:spTgt spid="24"/>
                                        </p:tgtEl>
                                        <p:attrNameLst>
                                          <p:attrName>ppt_x</p:attrName>
                                        </p:attrNameLst>
                                      </p:cBhvr>
                                      <p:tavLst>
                                        <p:tav tm="0">
                                          <p:val>
                                            <p:strVal val="#ppt_x-#ppt_w*1.125000"/>
                                          </p:val>
                                        </p:tav>
                                        <p:tav tm="100000">
                                          <p:val>
                                            <p:strVal val="#ppt_x"/>
                                          </p:val>
                                        </p:tav>
                                      </p:tavLst>
                                    </p:anim>
                                    <p:animEffect transition="in" filter="wipe(righ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200" fill="hold"/>
                                        <p:tgtEl>
                                          <p:spTgt spid="26"/>
                                        </p:tgtEl>
                                        <p:attrNameLst>
                                          <p:attrName>ppt_w</p:attrName>
                                        </p:attrNameLst>
                                      </p:cBhvr>
                                      <p:tavLst>
                                        <p:tav tm="0">
                                          <p:val>
                                            <p:fltVal val="0"/>
                                          </p:val>
                                        </p:tav>
                                        <p:tav tm="100000">
                                          <p:val>
                                            <p:strVal val="#ppt_w"/>
                                          </p:val>
                                        </p:tav>
                                      </p:tavLst>
                                    </p:anim>
                                    <p:anim calcmode="lin" valueType="num">
                                      <p:cBhvr>
                                        <p:cTn id="48" dur="200" fill="hold"/>
                                        <p:tgtEl>
                                          <p:spTgt spid="26"/>
                                        </p:tgtEl>
                                        <p:attrNameLst>
                                          <p:attrName>ppt_h</p:attrName>
                                        </p:attrNameLst>
                                      </p:cBhvr>
                                      <p:tavLst>
                                        <p:tav tm="0">
                                          <p:val>
                                            <p:fltVal val="0"/>
                                          </p:val>
                                        </p:tav>
                                        <p:tav tm="100000">
                                          <p:val>
                                            <p:strVal val="#ppt_h"/>
                                          </p:val>
                                        </p:tav>
                                      </p:tavLst>
                                    </p:anim>
                                    <p:animEffect transition="in" filter="fade">
                                      <p:cBhvr>
                                        <p:cTn id="49" dur="2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iterate type="lt">
                                    <p:tmPct val="10000"/>
                                  </p:iterate>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iterate type="lt">
                                    <p:tmPct val="10000"/>
                                  </p:iterate>
                                  <p:childTnLst>
                                    <p:set>
                                      <p:cBhvr>
                                        <p:cTn id="60" dur="1" fill="hold">
                                          <p:stCondLst>
                                            <p:cond delay="0"/>
                                          </p:stCondLst>
                                        </p:cTn>
                                        <p:tgtEl>
                                          <p:spTgt spid="9"/>
                                        </p:tgtEl>
                                        <p:attrNameLst>
                                          <p:attrName>style.visibility</p:attrName>
                                        </p:attrNameLst>
                                      </p:cBhvr>
                                      <p:to>
                                        <p:strVal val="visible"/>
                                      </p:to>
                                    </p:set>
                                    <p:anim calcmode="lin" valueType="num">
                                      <p:cBhvr>
                                        <p:cTn id="61" dur="300" fill="hold"/>
                                        <p:tgtEl>
                                          <p:spTgt spid="9"/>
                                        </p:tgtEl>
                                        <p:attrNameLst>
                                          <p:attrName>ppt_w</p:attrName>
                                        </p:attrNameLst>
                                      </p:cBhvr>
                                      <p:tavLst>
                                        <p:tav tm="0">
                                          <p:val>
                                            <p:fltVal val="0"/>
                                          </p:val>
                                        </p:tav>
                                        <p:tav tm="100000">
                                          <p:val>
                                            <p:strVal val="#ppt_w"/>
                                          </p:val>
                                        </p:tav>
                                      </p:tavLst>
                                    </p:anim>
                                    <p:anim calcmode="lin" valueType="num">
                                      <p:cBhvr>
                                        <p:cTn id="62" dur="300" fill="hold"/>
                                        <p:tgtEl>
                                          <p:spTgt spid="9"/>
                                        </p:tgtEl>
                                        <p:attrNameLst>
                                          <p:attrName>ppt_h</p:attrName>
                                        </p:attrNameLst>
                                      </p:cBhvr>
                                      <p:tavLst>
                                        <p:tav tm="0">
                                          <p:val>
                                            <p:fltVal val="0"/>
                                          </p:val>
                                        </p:tav>
                                        <p:tav tm="100000">
                                          <p:val>
                                            <p:strVal val="#ppt_h"/>
                                          </p:val>
                                        </p:tav>
                                      </p:tavLst>
                                    </p:anim>
                                    <p:animEffect transition="in" filter="fade">
                                      <p:cBhvr>
                                        <p:cTn id="63" dur="3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200" fill="hold"/>
                                        <p:tgtEl>
                                          <p:spTgt spid="23"/>
                                        </p:tgtEl>
                                        <p:attrNameLst>
                                          <p:attrName>ppt_w</p:attrName>
                                        </p:attrNameLst>
                                      </p:cBhvr>
                                      <p:tavLst>
                                        <p:tav tm="0">
                                          <p:val>
                                            <p:fltVal val="0"/>
                                          </p:val>
                                        </p:tav>
                                        <p:tav tm="100000">
                                          <p:val>
                                            <p:strVal val="#ppt_w"/>
                                          </p:val>
                                        </p:tav>
                                      </p:tavLst>
                                    </p:anim>
                                    <p:anim calcmode="lin" valueType="num">
                                      <p:cBhvr>
                                        <p:cTn id="69" dur="200" fill="hold"/>
                                        <p:tgtEl>
                                          <p:spTgt spid="23"/>
                                        </p:tgtEl>
                                        <p:attrNameLst>
                                          <p:attrName>ppt_h</p:attrName>
                                        </p:attrNameLst>
                                      </p:cBhvr>
                                      <p:tavLst>
                                        <p:tav tm="0">
                                          <p:val>
                                            <p:fltVal val="0"/>
                                          </p:val>
                                        </p:tav>
                                        <p:tav tm="100000">
                                          <p:val>
                                            <p:strVal val="#ppt_h"/>
                                          </p:val>
                                        </p:tav>
                                      </p:tavLst>
                                    </p:anim>
                                    <p:animEffect transition="in" filter="fade">
                                      <p:cBhvr>
                                        <p:cTn id="70" dur="2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2"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p:tgtEl>
                                          <p:spTgt spid="20"/>
                                        </p:tgtEl>
                                        <p:attrNameLst>
                                          <p:attrName>ppt_x</p:attrName>
                                        </p:attrNameLst>
                                      </p:cBhvr>
                                      <p:tavLst>
                                        <p:tav tm="0">
                                          <p:val>
                                            <p:strVal val="#ppt_x+#ppt_w*1.125000"/>
                                          </p:val>
                                        </p:tav>
                                        <p:tav tm="100000">
                                          <p:val>
                                            <p:strVal val="#ppt_x"/>
                                          </p:val>
                                        </p:tav>
                                      </p:tavLst>
                                    </p:anim>
                                    <p:animEffect transition="in" filter="wipe(left)">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iterate type="lt">
                                    <p:tmPct val="10000"/>
                                  </p:iterate>
                                  <p:childTnLst>
                                    <p:set>
                                      <p:cBhvr>
                                        <p:cTn id="80" dur="1" fill="hold">
                                          <p:stCondLst>
                                            <p:cond delay="0"/>
                                          </p:stCondLst>
                                        </p:cTn>
                                        <p:tgtEl>
                                          <p:spTgt spid="11"/>
                                        </p:tgtEl>
                                        <p:attrNameLst>
                                          <p:attrName>style.visibility</p:attrName>
                                        </p:attrNameLst>
                                      </p:cBhvr>
                                      <p:to>
                                        <p:strVal val="visible"/>
                                      </p:to>
                                    </p:set>
                                    <p:anim calcmode="lin" valueType="num">
                                      <p:cBhvr>
                                        <p:cTn id="81" dur="300" fill="hold"/>
                                        <p:tgtEl>
                                          <p:spTgt spid="11"/>
                                        </p:tgtEl>
                                        <p:attrNameLst>
                                          <p:attrName>ppt_w</p:attrName>
                                        </p:attrNameLst>
                                      </p:cBhvr>
                                      <p:tavLst>
                                        <p:tav tm="0">
                                          <p:val>
                                            <p:fltVal val="0"/>
                                          </p:val>
                                        </p:tav>
                                        <p:tav tm="100000">
                                          <p:val>
                                            <p:strVal val="#ppt_w"/>
                                          </p:val>
                                        </p:tav>
                                      </p:tavLst>
                                    </p:anim>
                                    <p:anim calcmode="lin" valueType="num">
                                      <p:cBhvr>
                                        <p:cTn id="82" dur="300" fill="hold"/>
                                        <p:tgtEl>
                                          <p:spTgt spid="11"/>
                                        </p:tgtEl>
                                        <p:attrNameLst>
                                          <p:attrName>ppt_h</p:attrName>
                                        </p:attrNameLst>
                                      </p:cBhvr>
                                      <p:tavLst>
                                        <p:tav tm="0">
                                          <p:val>
                                            <p:fltVal val="0"/>
                                          </p:val>
                                        </p:tav>
                                        <p:tav tm="100000">
                                          <p:val>
                                            <p:strVal val="#ppt_h"/>
                                          </p:val>
                                        </p:tav>
                                      </p:tavLst>
                                    </p:anim>
                                    <p:animEffect transition="in" filter="fade">
                                      <p:cBhvr>
                                        <p:cTn id="83" dur="300"/>
                                        <p:tgtEl>
                                          <p:spTgt spid="11"/>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iterate type="lt">
                                    <p:tmPct val="10000"/>
                                  </p:iterate>
                                  <p:childTnLst>
                                    <p:set>
                                      <p:cBhvr>
                                        <p:cTn id="87" dur="1" fill="hold">
                                          <p:stCondLst>
                                            <p:cond delay="0"/>
                                          </p:stCondLst>
                                        </p:cTn>
                                        <p:tgtEl>
                                          <p:spTgt spid="10"/>
                                        </p:tgtEl>
                                        <p:attrNameLst>
                                          <p:attrName>style.visibility</p:attrName>
                                        </p:attrNameLst>
                                      </p:cBhvr>
                                      <p:to>
                                        <p:strVal val="visible"/>
                                      </p:to>
                                    </p:set>
                                    <p:anim calcmode="lin" valueType="num">
                                      <p:cBhvr>
                                        <p:cTn id="88" dur="300" fill="hold"/>
                                        <p:tgtEl>
                                          <p:spTgt spid="10"/>
                                        </p:tgtEl>
                                        <p:attrNameLst>
                                          <p:attrName>ppt_w</p:attrName>
                                        </p:attrNameLst>
                                      </p:cBhvr>
                                      <p:tavLst>
                                        <p:tav tm="0">
                                          <p:val>
                                            <p:fltVal val="0"/>
                                          </p:val>
                                        </p:tav>
                                        <p:tav tm="100000">
                                          <p:val>
                                            <p:strVal val="#ppt_w"/>
                                          </p:val>
                                        </p:tav>
                                      </p:tavLst>
                                    </p:anim>
                                    <p:anim calcmode="lin" valueType="num">
                                      <p:cBhvr>
                                        <p:cTn id="89" dur="300" fill="hold"/>
                                        <p:tgtEl>
                                          <p:spTgt spid="10"/>
                                        </p:tgtEl>
                                        <p:attrNameLst>
                                          <p:attrName>ppt_h</p:attrName>
                                        </p:attrNameLst>
                                      </p:cBhvr>
                                      <p:tavLst>
                                        <p:tav tm="0">
                                          <p:val>
                                            <p:fltVal val="0"/>
                                          </p:val>
                                        </p:tav>
                                        <p:tav tm="100000">
                                          <p:val>
                                            <p:strVal val="#ppt_h"/>
                                          </p:val>
                                        </p:tav>
                                      </p:tavLst>
                                    </p:anim>
                                    <p:animEffect transition="in" filter="fade">
                                      <p:cBhvr>
                                        <p:cTn id="90"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p:bldP spid="4" grpId="0" bldLvl="0" animBg="1"/>
      <p:bldP spid="17" grpId="0"/>
      <p:bldP spid="20" grpId="0" bldLvl="0" animBg="1"/>
      <p:bldP spid="23" grpId="0"/>
      <p:bldP spid="24" grpId="0" bldLvl="0" animBg="1"/>
      <p:bldP spid="26"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extLst>
              <a:ext uri="{28A0092B-C50C-407E-A947-70E740481C1C}">
                <a14:useLocalDpi xmlns:a14="http://schemas.microsoft.com/office/drawing/2010/main" val="0"/>
              </a:ext>
            </a:extLst>
          </a:blip>
          <a:srcRect l="20444" r="40128" b="50440"/>
          <a:stretch>
            <a:fillRect/>
          </a:stretch>
        </p:blipFill>
        <p:spPr>
          <a:xfrm>
            <a:off x="20" y="-15866"/>
            <a:ext cx="12191980" cy="6857991"/>
          </a:xfrm>
          <a:prstGeom prst="rect">
            <a:avLst/>
          </a:prstGeom>
        </p:spPr>
      </p:pic>
      <p:grpSp>
        <p:nvGrpSpPr>
          <p:cNvPr id="17" name="组合 16"/>
          <p:cNvGrpSpPr/>
          <p:nvPr/>
        </p:nvGrpSpPr>
        <p:grpSpPr>
          <a:xfrm>
            <a:off x="396502" y="2583074"/>
            <a:ext cx="9864087" cy="2230700"/>
            <a:chOff x="1343287" y="2699914"/>
            <a:chExt cx="9864087" cy="2230700"/>
          </a:xfrm>
          <a:solidFill>
            <a:srgbClr val="45D8FF">
              <a:alpha val="60000"/>
            </a:srgbClr>
          </a:solidFill>
        </p:grpSpPr>
        <p:sp>
          <p:nvSpPr>
            <p:cNvPr id="72" name="Freeform 13"/>
            <p:cNvSpPr/>
            <p:nvPr/>
          </p:nvSpPr>
          <p:spPr bwMode="auto">
            <a:xfrm>
              <a:off x="8880944" y="2699914"/>
              <a:ext cx="2326430" cy="1419700"/>
            </a:xfrm>
            <a:custGeom>
              <a:avLst/>
              <a:gdLst>
                <a:gd name="T0" fmla="*/ 1214 w 1288"/>
                <a:gd name="T1" fmla="*/ 577 h 786"/>
                <a:gd name="T2" fmla="*/ 1201 w 1288"/>
                <a:gd name="T3" fmla="*/ 486 h 786"/>
                <a:gd name="T4" fmla="*/ 1176 w 1288"/>
                <a:gd name="T5" fmla="*/ 399 h 786"/>
                <a:gd name="T6" fmla="*/ 1138 w 1288"/>
                <a:gd name="T7" fmla="*/ 318 h 786"/>
                <a:gd name="T8" fmla="*/ 1090 w 1288"/>
                <a:gd name="T9" fmla="*/ 244 h 786"/>
                <a:gd name="T10" fmla="*/ 1032 w 1288"/>
                <a:gd name="T11" fmla="*/ 178 h 786"/>
                <a:gd name="T12" fmla="*/ 966 w 1288"/>
                <a:gd name="T13" fmla="*/ 121 h 786"/>
                <a:gd name="T14" fmla="*/ 890 w 1288"/>
                <a:gd name="T15" fmla="*/ 73 h 786"/>
                <a:gd name="T16" fmla="*/ 809 w 1288"/>
                <a:gd name="T17" fmla="*/ 36 h 786"/>
                <a:gd name="T18" fmla="*/ 722 w 1288"/>
                <a:gd name="T19" fmla="*/ 12 h 786"/>
                <a:gd name="T20" fmla="*/ 629 w 1288"/>
                <a:gd name="T21" fmla="*/ 0 h 786"/>
                <a:gd name="T22" fmla="*/ 571 w 1288"/>
                <a:gd name="T23" fmla="*/ 0 h 786"/>
                <a:gd name="T24" fmla="*/ 492 w 1288"/>
                <a:gd name="T25" fmla="*/ 8 h 786"/>
                <a:gd name="T26" fmla="*/ 417 w 1288"/>
                <a:gd name="T27" fmla="*/ 27 h 786"/>
                <a:gd name="T28" fmla="*/ 346 w 1288"/>
                <a:gd name="T29" fmla="*/ 53 h 786"/>
                <a:gd name="T30" fmla="*/ 279 w 1288"/>
                <a:gd name="T31" fmla="*/ 88 h 786"/>
                <a:gd name="T32" fmla="*/ 218 w 1288"/>
                <a:gd name="T33" fmla="*/ 131 h 786"/>
                <a:gd name="T34" fmla="*/ 161 w 1288"/>
                <a:gd name="T35" fmla="*/ 180 h 786"/>
                <a:gd name="T36" fmla="*/ 112 w 1288"/>
                <a:gd name="T37" fmla="*/ 237 h 786"/>
                <a:gd name="T38" fmla="*/ 69 w 1288"/>
                <a:gd name="T39" fmla="*/ 298 h 786"/>
                <a:gd name="T40" fmla="*/ 34 w 1288"/>
                <a:gd name="T41" fmla="*/ 365 h 786"/>
                <a:gd name="T42" fmla="*/ 8 w 1288"/>
                <a:gd name="T43" fmla="*/ 437 h 786"/>
                <a:gd name="T44" fmla="*/ 152 w 1288"/>
                <a:gd name="T45" fmla="*/ 509 h 786"/>
                <a:gd name="T46" fmla="*/ 162 w 1288"/>
                <a:gd name="T47" fmla="*/ 472 h 786"/>
                <a:gd name="T48" fmla="*/ 184 w 1288"/>
                <a:gd name="T49" fmla="*/ 419 h 786"/>
                <a:gd name="T50" fmla="*/ 211 w 1288"/>
                <a:gd name="T51" fmla="*/ 369 h 786"/>
                <a:gd name="T52" fmla="*/ 245 w 1288"/>
                <a:gd name="T53" fmla="*/ 324 h 786"/>
                <a:gd name="T54" fmla="*/ 283 w 1288"/>
                <a:gd name="T55" fmla="*/ 282 h 786"/>
                <a:gd name="T56" fmla="*/ 327 w 1288"/>
                <a:gd name="T57" fmla="*/ 246 h 786"/>
                <a:gd name="T58" fmla="*/ 375 w 1288"/>
                <a:gd name="T59" fmla="*/ 215 h 786"/>
                <a:gd name="T60" fmla="*/ 426 w 1288"/>
                <a:gd name="T61" fmla="*/ 191 h 786"/>
                <a:gd name="T62" fmla="*/ 481 w 1288"/>
                <a:gd name="T63" fmla="*/ 173 h 786"/>
                <a:gd name="T64" fmla="*/ 538 w 1288"/>
                <a:gd name="T65" fmla="*/ 161 h 786"/>
                <a:gd name="T66" fmla="*/ 598 w 1288"/>
                <a:gd name="T67" fmla="*/ 158 h 786"/>
                <a:gd name="T68" fmla="*/ 645 w 1288"/>
                <a:gd name="T69" fmla="*/ 160 h 786"/>
                <a:gd name="T70" fmla="*/ 712 w 1288"/>
                <a:gd name="T71" fmla="*/ 172 h 786"/>
                <a:gd name="T72" fmla="*/ 776 w 1288"/>
                <a:gd name="T73" fmla="*/ 193 h 786"/>
                <a:gd name="T74" fmla="*/ 834 w 1288"/>
                <a:gd name="T75" fmla="*/ 223 h 786"/>
                <a:gd name="T76" fmla="*/ 888 w 1288"/>
                <a:gd name="T77" fmla="*/ 261 h 786"/>
                <a:gd name="T78" fmla="*/ 936 w 1288"/>
                <a:gd name="T79" fmla="*/ 306 h 786"/>
                <a:gd name="T80" fmla="*/ 976 w 1288"/>
                <a:gd name="T81" fmla="*/ 356 h 786"/>
                <a:gd name="T82" fmla="*/ 1010 w 1288"/>
                <a:gd name="T83" fmla="*/ 413 h 786"/>
                <a:gd name="T84" fmla="*/ 1034 w 1288"/>
                <a:gd name="T85" fmla="*/ 474 h 786"/>
                <a:gd name="T86" fmla="*/ 1051 w 1288"/>
                <a:gd name="T87" fmla="*/ 540 h 786"/>
                <a:gd name="T88" fmla="*/ 1058 w 1288"/>
                <a:gd name="T89" fmla="*/ 609 h 786"/>
                <a:gd name="T90" fmla="*/ 1288 w 1288"/>
                <a:gd name="T91" fmla="*/ 609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8" h="786">
                  <a:moveTo>
                    <a:pt x="1216" y="609"/>
                  </a:moveTo>
                  <a:lnTo>
                    <a:pt x="1216" y="609"/>
                  </a:lnTo>
                  <a:lnTo>
                    <a:pt x="1214" y="577"/>
                  </a:lnTo>
                  <a:lnTo>
                    <a:pt x="1212" y="546"/>
                  </a:lnTo>
                  <a:lnTo>
                    <a:pt x="1207" y="516"/>
                  </a:lnTo>
                  <a:lnTo>
                    <a:pt x="1201" y="486"/>
                  </a:lnTo>
                  <a:lnTo>
                    <a:pt x="1195" y="456"/>
                  </a:lnTo>
                  <a:lnTo>
                    <a:pt x="1186" y="428"/>
                  </a:lnTo>
                  <a:lnTo>
                    <a:pt x="1176" y="399"/>
                  </a:lnTo>
                  <a:lnTo>
                    <a:pt x="1165" y="371"/>
                  </a:lnTo>
                  <a:lnTo>
                    <a:pt x="1152" y="345"/>
                  </a:lnTo>
                  <a:lnTo>
                    <a:pt x="1138" y="318"/>
                  </a:lnTo>
                  <a:lnTo>
                    <a:pt x="1124" y="293"/>
                  </a:lnTo>
                  <a:lnTo>
                    <a:pt x="1108" y="267"/>
                  </a:lnTo>
                  <a:lnTo>
                    <a:pt x="1090" y="244"/>
                  </a:lnTo>
                  <a:lnTo>
                    <a:pt x="1072" y="221"/>
                  </a:lnTo>
                  <a:lnTo>
                    <a:pt x="1053" y="198"/>
                  </a:lnTo>
                  <a:lnTo>
                    <a:pt x="1032" y="178"/>
                  </a:lnTo>
                  <a:lnTo>
                    <a:pt x="1010" y="158"/>
                  </a:lnTo>
                  <a:lnTo>
                    <a:pt x="988" y="139"/>
                  </a:lnTo>
                  <a:lnTo>
                    <a:pt x="966" y="121"/>
                  </a:lnTo>
                  <a:lnTo>
                    <a:pt x="941" y="104"/>
                  </a:lnTo>
                  <a:lnTo>
                    <a:pt x="916" y="88"/>
                  </a:lnTo>
                  <a:lnTo>
                    <a:pt x="890" y="73"/>
                  </a:lnTo>
                  <a:lnTo>
                    <a:pt x="864" y="59"/>
                  </a:lnTo>
                  <a:lnTo>
                    <a:pt x="837" y="48"/>
                  </a:lnTo>
                  <a:lnTo>
                    <a:pt x="809" y="36"/>
                  </a:lnTo>
                  <a:lnTo>
                    <a:pt x="780" y="27"/>
                  </a:lnTo>
                  <a:lnTo>
                    <a:pt x="751" y="19"/>
                  </a:lnTo>
                  <a:lnTo>
                    <a:pt x="722" y="12"/>
                  </a:lnTo>
                  <a:lnTo>
                    <a:pt x="692" y="6"/>
                  </a:lnTo>
                  <a:lnTo>
                    <a:pt x="661" y="3"/>
                  </a:lnTo>
                  <a:lnTo>
                    <a:pt x="629" y="0"/>
                  </a:lnTo>
                  <a:lnTo>
                    <a:pt x="598" y="0"/>
                  </a:lnTo>
                  <a:lnTo>
                    <a:pt x="598" y="0"/>
                  </a:lnTo>
                  <a:lnTo>
                    <a:pt x="571" y="0"/>
                  </a:lnTo>
                  <a:lnTo>
                    <a:pt x="544" y="2"/>
                  </a:lnTo>
                  <a:lnTo>
                    <a:pt x="519" y="4"/>
                  </a:lnTo>
                  <a:lnTo>
                    <a:pt x="492" y="8"/>
                  </a:lnTo>
                  <a:lnTo>
                    <a:pt x="467" y="14"/>
                  </a:lnTo>
                  <a:lnTo>
                    <a:pt x="443" y="19"/>
                  </a:lnTo>
                  <a:lnTo>
                    <a:pt x="417" y="27"/>
                  </a:lnTo>
                  <a:lnTo>
                    <a:pt x="394" y="34"/>
                  </a:lnTo>
                  <a:lnTo>
                    <a:pt x="369" y="44"/>
                  </a:lnTo>
                  <a:lnTo>
                    <a:pt x="346" y="53"/>
                  </a:lnTo>
                  <a:lnTo>
                    <a:pt x="324" y="64"/>
                  </a:lnTo>
                  <a:lnTo>
                    <a:pt x="301" y="75"/>
                  </a:lnTo>
                  <a:lnTo>
                    <a:pt x="279" y="88"/>
                  </a:lnTo>
                  <a:lnTo>
                    <a:pt x="258" y="102"/>
                  </a:lnTo>
                  <a:lnTo>
                    <a:pt x="238" y="116"/>
                  </a:lnTo>
                  <a:lnTo>
                    <a:pt x="218" y="131"/>
                  </a:lnTo>
                  <a:lnTo>
                    <a:pt x="199" y="146"/>
                  </a:lnTo>
                  <a:lnTo>
                    <a:pt x="179" y="163"/>
                  </a:lnTo>
                  <a:lnTo>
                    <a:pt x="161" y="180"/>
                  </a:lnTo>
                  <a:lnTo>
                    <a:pt x="144" y="198"/>
                  </a:lnTo>
                  <a:lnTo>
                    <a:pt x="127" y="218"/>
                  </a:lnTo>
                  <a:lnTo>
                    <a:pt x="112" y="237"/>
                  </a:lnTo>
                  <a:lnTo>
                    <a:pt x="97" y="257"/>
                  </a:lnTo>
                  <a:lnTo>
                    <a:pt x="83" y="277"/>
                  </a:lnTo>
                  <a:lnTo>
                    <a:pt x="69" y="298"/>
                  </a:lnTo>
                  <a:lnTo>
                    <a:pt x="56" y="320"/>
                  </a:lnTo>
                  <a:lnTo>
                    <a:pt x="45" y="343"/>
                  </a:lnTo>
                  <a:lnTo>
                    <a:pt x="34" y="365"/>
                  </a:lnTo>
                  <a:lnTo>
                    <a:pt x="25" y="388"/>
                  </a:lnTo>
                  <a:lnTo>
                    <a:pt x="15" y="413"/>
                  </a:lnTo>
                  <a:lnTo>
                    <a:pt x="8" y="437"/>
                  </a:lnTo>
                  <a:lnTo>
                    <a:pt x="0" y="462"/>
                  </a:lnTo>
                  <a:lnTo>
                    <a:pt x="56" y="395"/>
                  </a:lnTo>
                  <a:lnTo>
                    <a:pt x="152" y="509"/>
                  </a:lnTo>
                  <a:lnTo>
                    <a:pt x="152" y="509"/>
                  </a:lnTo>
                  <a:lnTo>
                    <a:pt x="156" y="490"/>
                  </a:lnTo>
                  <a:lnTo>
                    <a:pt x="162" y="472"/>
                  </a:lnTo>
                  <a:lnTo>
                    <a:pt x="169" y="454"/>
                  </a:lnTo>
                  <a:lnTo>
                    <a:pt x="176" y="436"/>
                  </a:lnTo>
                  <a:lnTo>
                    <a:pt x="184" y="419"/>
                  </a:lnTo>
                  <a:lnTo>
                    <a:pt x="192" y="402"/>
                  </a:lnTo>
                  <a:lnTo>
                    <a:pt x="202" y="385"/>
                  </a:lnTo>
                  <a:lnTo>
                    <a:pt x="211" y="369"/>
                  </a:lnTo>
                  <a:lnTo>
                    <a:pt x="222" y="353"/>
                  </a:lnTo>
                  <a:lnTo>
                    <a:pt x="232" y="338"/>
                  </a:lnTo>
                  <a:lnTo>
                    <a:pt x="245" y="324"/>
                  </a:lnTo>
                  <a:lnTo>
                    <a:pt x="257" y="310"/>
                  </a:lnTo>
                  <a:lnTo>
                    <a:pt x="270" y="296"/>
                  </a:lnTo>
                  <a:lnTo>
                    <a:pt x="283" y="282"/>
                  </a:lnTo>
                  <a:lnTo>
                    <a:pt x="297" y="269"/>
                  </a:lnTo>
                  <a:lnTo>
                    <a:pt x="312" y="258"/>
                  </a:lnTo>
                  <a:lnTo>
                    <a:pt x="327" y="246"/>
                  </a:lnTo>
                  <a:lnTo>
                    <a:pt x="342" y="236"/>
                  </a:lnTo>
                  <a:lnTo>
                    <a:pt x="358" y="225"/>
                  </a:lnTo>
                  <a:lnTo>
                    <a:pt x="375" y="215"/>
                  </a:lnTo>
                  <a:lnTo>
                    <a:pt x="392" y="207"/>
                  </a:lnTo>
                  <a:lnTo>
                    <a:pt x="409" y="198"/>
                  </a:lnTo>
                  <a:lnTo>
                    <a:pt x="426" y="191"/>
                  </a:lnTo>
                  <a:lnTo>
                    <a:pt x="444" y="185"/>
                  </a:lnTo>
                  <a:lnTo>
                    <a:pt x="462" y="178"/>
                  </a:lnTo>
                  <a:lnTo>
                    <a:pt x="481" y="173"/>
                  </a:lnTo>
                  <a:lnTo>
                    <a:pt x="500" y="169"/>
                  </a:lnTo>
                  <a:lnTo>
                    <a:pt x="519" y="164"/>
                  </a:lnTo>
                  <a:lnTo>
                    <a:pt x="538" y="161"/>
                  </a:lnTo>
                  <a:lnTo>
                    <a:pt x="558" y="159"/>
                  </a:lnTo>
                  <a:lnTo>
                    <a:pt x="578" y="158"/>
                  </a:lnTo>
                  <a:lnTo>
                    <a:pt x="598" y="158"/>
                  </a:lnTo>
                  <a:lnTo>
                    <a:pt x="598" y="158"/>
                  </a:lnTo>
                  <a:lnTo>
                    <a:pt x="622" y="158"/>
                  </a:lnTo>
                  <a:lnTo>
                    <a:pt x="645" y="160"/>
                  </a:lnTo>
                  <a:lnTo>
                    <a:pt x="667" y="163"/>
                  </a:lnTo>
                  <a:lnTo>
                    <a:pt x="690" y="167"/>
                  </a:lnTo>
                  <a:lnTo>
                    <a:pt x="712" y="172"/>
                  </a:lnTo>
                  <a:lnTo>
                    <a:pt x="733" y="178"/>
                  </a:lnTo>
                  <a:lnTo>
                    <a:pt x="754" y="185"/>
                  </a:lnTo>
                  <a:lnTo>
                    <a:pt x="776" y="193"/>
                  </a:lnTo>
                  <a:lnTo>
                    <a:pt x="796" y="202"/>
                  </a:lnTo>
                  <a:lnTo>
                    <a:pt x="815" y="212"/>
                  </a:lnTo>
                  <a:lnTo>
                    <a:pt x="834" y="223"/>
                  </a:lnTo>
                  <a:lnTo>
                    <a:pt x="853" y="234"/>
                  </a:lnTo>
                  <a:lnTo>
                    <a:pt x="870" y="247"/>
                  </a:lnTo>
                  <a:lnTo>
                    <a:pt x="888" y="261"/>
                  </a:lnTo>
                  <a:lnTo>
                    <a:pt x="904" y="275"/>
                  </a:lnTo>
                  <a:lnTo>
                    <a:pt x="920" y="290"/>
                  </a:lnTo>
                  <a:lnTo>
                    <a:pt x="936" y="306"/>
                  </a:lnTo>
                  <a:lnTo>
                    <a:pt x="950" y="321"/>
                  </a:lnTo>
                  <a:lnTo>
                    <a:pt x="963" y="338"/>
                  </a:lnTo>
                  <a:lnTo>
                    <a:pt x="976" y="356"/>
                  </a:lnTo>
                  <a:lnTo>
                    <a:pt x="989" y="375"/>
                  </a:lnTo>
                  <a:lnTo>
                    <a:pt x="999" y="394"/>
                  </a:lnTo>
                  <a:lnTo>
                    <a:pt x="1010" y="413"/>
                  </a:lnTo>
                  <a:lnTo>
                    <a:pt x="1020" y="433"/>
                  </a:lnTo>
                  <a:lnTo>
                    <a:pt x="1027" y="453"/>
                  </a:lnTo>
                  <a:lnTo>
                    <a:pt x="1034" y="474"/>
                  </a:lnTo>
                  <a:lnTo>
                    <a:pt x="1041" y="495"/>
                  </a:lnTo>
                  <a:lnTo>
                    <a:pt x="1047" y="518"/>
                  </a:lnTo>
                  <a:lnTo>
                    <a:pt x="1051" y="540"/>
                  </a:lnTo>
                  <a:lnTo>
                    <a:pt x="1055" y="562"/>
                  </a:lnTo>
                  <a:lnTo>
                    <a:pt x="1057" y="586"/>
                  </a:lnTo>
                  <a:lnTo>
                    <a:pt x="1058" y="609"/>
                  </a:lnTo>
                  <a:lnTo>
                    <a:pt x="992" y="609"/>
                  </a:lnTo>
                  <a:lnTo>
                    <a:pt x="1139" y="786"/>
                  </a:lnTo>
                  <a:lnTo>
                    <a:pt x="1288" y="609"/>
                  </a:lnTo>
                  <a:lnTo>
                    <a:pt x="1216" y="609"/>
                  </a:lnTo>
                  <a:close/>
                </a:path>
              </a:pathLst>
            </a:custGeom>
            <a:grpFill/>
            <a:ln>
              <a:noFill/>
            </a:ln>
            <a:effectLst/>
          </p:spPr>
          <p:txBody>
            <a:bodyPr vert="horz" wrap="square" lIns="91440" tIns="45720" rIns="91440" bIns="45720" numCol="1" anchor="t" anchorCtr="0" compatLnSpc="1"/>
            <a:lstStyle/>
            <a:p>
              <a:endParaRPr lang="zh-CN" altLang="en-US">
                <a:solidFill>
                  <a:schemeClr val="bg1"/>
                </a:solidFill>
              </a:endParaRPr>
            </a:p>
          </p:txBody>
        </p:sp>
        <p:sp>
          <p:nvSpPr>
            <p:cNvPr id="73" name="Freeform 14"/>
            <p:cNvSpPr/>
            <p:nvPr/>
          </p:nvSpPr>
          <p:spPr bwMode="auto">
            <a:xfrm>
              <a:off x="3041487" y="3516332"/>
              <a:ext cx="2349911" cy="1414282"/>
            </a:xfrm>
            <a:custGeom>
              <a:avLst/>
              <a:gdLst>
                <a:gd name="T0" fmla="*/ 1004 w 1301"/>
                <a:gd name="T1" fmla="*/ 177 h 783"/>
                <a:gd name="T2" fmla="*/ 1060 w 1301"/>
                <a:gd name="T3" fmla="*/ 201 h 783"/>
                <a:gd name="T4" fmla="*/ 1049 w 1301"/>
                <a:gd name="T5" fmla="*/ 267 h 783"/>
                <a:gd name="T6" fmla="*/ 1030 w 1301"/>
                <a:gd name="T7" fmla="*/ 331 h 783"/>
                <a:gd name="T8" fmla="*/ 1001 w 1301"/>
                <a:gd name="T9" fmla="*/ 391 h 783"/>
                <a:gd name="T10" fmla="*/ 965 w 1301"/>
                <a:gd name="T11" fmla="*/ 446 h 783"/>
                <a:gd name="T12" fmla="*/ 922 w 1301"/>
                <a:gd name="T13" fmla="*/ 494 h 783"/>
                <a:gd name="T14" fmla="*/ 873 w 1301"/>
                <a:gd name="T15" fmla="*/ 536 h 783"/>
                <a:gd name="T16" fmla="*/ 817 w 1301"/>
                <a:gd name="T17" fmla="*/ 571 h 783"/>
                <a:gd name="T18" fmla="*/ 757 w 1301"/>
                <a:gd name="T19" fmla="*/ 597 h 783"/>
                <a:gd name="T20" fmla="*/ 692 w 1301"/>
                <a:gd name="T21" fmla="*/ 615 h 783"/>
                <a:gd name="T22" fmla="*/ 625 w 1301"/>
                <a:gd name="T23" fmla="*/ 624 h 783"/>
                <a:gd name="T24" fmla="*/ 581 w 1301"/>
                <a:gd name="T25" fmla="*/ 625 h 783"/>
                <a:gd name="T26" fmla="*/ 522 w 1301"/>
                <a:gd name="T27" fmla="*/ 619 h 783"/>
                <a:gd name="T28" fmla="*/ 465 w 1301"/>
                <a:gd name="T29" fmla="*/ 605 h 783"/>
                <a:gd name="T30" fmla="*/ 411 w 1301"/>
                <a:gd name="T31" fmla="*/ 585 h 783"/>
                <a:gd name="T32" fmla="*/ 362 w 1301"/>
                <a:gd name="T33" fmla="*/ 558 h 783"/>
                <a:gd name="T34" fmla="*/ 316 w 1301"/>
                <a:gd name="T35" fmla="*/ 525 h 783"/>
                <a:gd name="T36" fmla="*/ 273 w 1301"/>
                <a:gd name="T37" fmla="*/ 488 h 783"/>
                <a:gd name="T38" fmla="*/ 236 w 1301"/>
                <a:gd name="T39" fmla="*/ 445 h 783"/>
                <a:gd name="T40" fmla="*/ 205 w 1301"/>
                <a:gd name="T41" fmla="*/ 398 h 783"/>
                <a:gd name="T42" fmla="*/ 179 w 1301"/>
                <a:gd name="T43" fmla="*/ 348 h 783"/>
                <a:gd name="T44" fmla="*/ 160 w 1301"/>
                <a:gd name="T45" fmla="*/ 294 h 783"/>
                <a:gd name="T46" fmla="*/ 0 w 1301"/>
                <a:gd name="T47" fmla="*/ 306 h 783"/>
                <a:gd name="T48" fmla="*/ 14 w 1301"/>
                <a:gd name="T49" fmla="*/ 355 h 783"/>
                <a:gd name="T50" fmla="*/ 42 w 1301"/>
                <a:gd name="T51" fmla="*/ 428 h 783"/>
                <a:gd name="T52" fmla="*/ 79 w 1301"/>
                <a:gd name="T53" fmla="*/ 495 h 783"/>
                <a:gd name="T54" fmla="*/ 124 w 1301"/>
                <a:gd name="T55" fmla="*/ 557 h 783"/>
                <a:gd name="T56" fmla="*/ 176 w 1301"/>
                <a:gd name="T57" fmla="*/ 613 h 783"/>
                <a:gd name="T58" fmla="*/ 234 w 1301"/>
                <a:gd name="T59" fmla="*/ 662 h 783"/>
                <a:gd name="T60" fmla="*/ 299 w 1301"/>
                <a:gd name="T61" fmla="*/ 704 h 783"/>
                <a:gd name="T62" fmla="*/ 368 w 1301"/>
                <a:gd name="T63" fmla="*/ 737 h 783"/>
                <a:gd name="T64" fmla="*/ 442 w 1301"/>
                <a:gd name="T65" fmla="*/ 762 h 783"/>
                <a:gd name="T66" fmla="*/ 520 w 1301"/>
                <a:gd name="T67" fmla="*/ 778 h 783"/>
                <a:gd name="T68" fmla="*/ 601 w 1301"/>
                <a:gd name="T69" fmla="*/ 783 h 783"/>
                <a:gd name="T70" fmla="*/ 664 w 1301"/>
                <a:gd name="T71" fmla="*/ 780 h 783"/>
                <a:gd name="T72" fmla="*/ 754 w 1301"/>
                <a:gd name="T73" fmla="*/ 764 h 783"/>
                <a:gd name="T74" fmla="*/ 839 w 1301"/>
                <a:gd name="T75" fmla="*/ 735 h 783"/>
                <a:gd name="T76" fmla="*/ 918 w 1301"/>
                <a:gd name="T77" fmla="*/ 696 h 783"/>
                <a:gd name="T78" fmla="*/ 991 w 1301"/>
                <a:gd name="T79" fmla="*/ 645 h 783"/>
                <a:gd name="T80" fmla="*/ 1054 w 1301"/>
                <a:gd name="T81" fmla="*/ 585 h 783"/>
                <a:gd name="T82" fmla="*/ 1109 w 1301"/>
                <a:gd name="T83" fmla="*/ 517 h 783"/>
                <a:gd name="T84" fmla="*/ 1154 w 1301"/>
                <a:gd name="T85" fmla="*/ 440 h 783"/>
                <a:gd name="T86" fmla="*/ 1188 w 1301"/>
                <a:gd name="T87" fmla="*/ 358 h 783"/>
                <a:gd name="T88" fmla="*/ 1210 w 1301"/>
                <a:gd name="T89" fmla="*/ 269 h 783"/>
                <a:gd name="T90" fmla="*/ 1219 w 1301"/>
                <a:gd name="T91" fmla="*/ 177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1" h="783">
                  <a:moveTo>
                    <a:pt x="1301" y="177"/>
                  </a:moveTo>
                  <a:lnTo>
                    <a:pt x="1153" y="0"/>
                  </a:lnTo>
                  <a:lnTo>
                    <a:pt x="1004" y="177"/>
                  </a:lnTo>
                  <a:lnTo>
                    <a:pt x="1061" y="177"/>
                  </a:lnTo>
                  <a:lnTo>
                    <a:pt x="1061" y="177"/>
                  </a:lnTo>
                  <a:lnTo>
                    <a:pt x="1060" y="201"/>
                  </a:lnTo>
                  <a:lnTo>
                    <a:pt x="1056" y="223"/>
                  </a:lnTo>
                  <a:lnTo>
                    <a:pt x="1053" y="245"/>
                  </a:lnTo>
                  <a:lnTo>
                    <a:pt x="1049" y="267"/>
                  </a:lnTo>
                  <a:lnTo>
                    <a:pt x="1044" y="290"/>
                  </a:lnTo>
                  <a:lnTo>
                    <a:pt x="1037" y="311"/>
                  </a:lnTo>
                  <a:lnTo>
                    <a:pt x="1030" y="331"/>
                  </a:lnTo>
                  <a:lnTo>
                    <a:pt x="1021" y="352"/>
                  </a:lnTo>
                  <a:lnTo>
                    <a:pt x="1012" y="371"/>
                  </a:lnTo>
                  <a:lnTo>
                    <a:pt x="1001" y="391"/>
                  </a:lnTo>
                  <a:lnTo>
                    <a:pt x="991" y="410"/>
                  </a:lnTo>
                  <a:lnTo>
                    <a:pt x="978" y="428"/>
                  </a:lnTo>
                  <a:lnTo>
                    <a:pt x="965" y="446"/>
                  </a:lnTo>
                  <a:lnTo>
                    <a:pt x="951" y="463"/>
                  </a:lnTo>
                  <a:lnTo>
                    <a:pt x="938" y="478"/>
                  </a:lnTo>
                  <a:lnTo>
                    <a:pt x="922" y="494"/>
                  </a:lnTo>
                  <a:lnTo>
                    <a:pt x="906" y="509"/>
                  </a:lnTo>
                  <a:lnTo>
                    <a:pt x="890" y="523"/>
                  </a:lnTo>
                  <a:lnTo>
                    <a:pt x="873" y="536"/>
                  </a:lnTo>
                  <a:lnTo>
                    <a:pt x="855" y="549"/>
                  </a:lnTo>
                  <a:lnTo>
                    <a:pt x="836" y="560"/>
                  </a:lnTo>
                  <a:lnTo>
                    <a:pt x="817" y="571"/>
                  </a:lnTo>
                  <a:lnTo>
                    <a:pt x="798" y="581"/>
                  </a:lnTo>
                  <a:lnTo>
                    <a:pt x="777" y="590"/>
                  </a:lnTo>
                  <a:lnTo>
                    <a:pt x="757" y="597"/>
                  </a:lnTo>
                  <a:lnTo>
                    <a:pt x="736" y="605"/>
                  </a:lnTo>
                  <a:lnTo>
                    <a:pt x="714" y="611"/>
                  </a:lnTo>
                  <a:lnTo>
                    <a:pt x="692" y="615"/>
                  </a:lnTo>
                  <a:lnTo>
                    <a:pt x="670" y="620"/>
                  </a:lnTo>
                  <a:lnTo>
                    <a:pt x="647" y="623"/>
                  </a:lnTo>
                  <a:lnTo>
                    <a:pt x="625" y="624"/>
                  </a:lnTo>
                  <a:lnTo>
                    <a:pt x="601" y="625"/>
                  </a:lnTo>
                  <a:lnTo>
                    <a:pt x="601" y="625"/>
                  </a:lnTo>
                  <a:lnTo>
                    <a:pt x="581" y="625"/>
                  </a:lnTo>
                  <a:lnTo>
                    <a:pt x="561" y="623"/>
                  </a:lnTo>
                  <a:lnTo>
                    <a:pt x="542" y="621"/>
                  </a:lnTo>
                  <a:lnTo>
                    <a:pt x="522" y="619"/>
                  </a:lnTo>
                  <a:lnTo>
                    <a:pt x="503" y="614"/>
                  </a:lnTo>
                  <a:lnTo>
                    <a:pt x="484" y="610"/>
                  </a:lnTo>
                  <a:lnTo>
                    <a:pt x="465" y="605"/>
                  </a:lnTo>
                  <a:lnTo>
                    <a:pt x="447" y="598"/>
                  </a:lnTo>
                  <a:lnTo>
                    <a:pt x="429" y="592"/>
                  </a:lnTo>
                  <a:lnTo>
                    <a:pt x="411" y="585"/>
                  </a:lnTo>
                  <a:lnTo>
                    <a:pt x="394" y="576"/>
                  </a:lnTo>
                  <a:lnTo>
                    <a:pt x="377" y="568"/>
                  </a:lnTo>
                  <a:lnTo>
                    <a:pt x="362" y="558"/>
                  </a:lnTo>
                  <a:lnTo>
                    <a:pt x="346" y="547"/>
                  </a:lnTo>
                  <a:lnTo>
                    <a:pt x="331" y="537"/>
                  </a:lnTo>
                  <a:lnTo>
                    <a:pt x="316" y="525"/>
                  </a:lnTo>
                  <a:lnTo>
                    <a:pt x="301" y="514"/>
                  </a:lnTo>
                  <a:lnTo>
                    <a:pt x="287" y="501"/>
                  </a:lnTo>
                  <a:lnTo>
                    <a:pt x="273" y="488"/>
                  </a:lnTo>
                  <a:lnTo>
                    <a:pt x="261" y="474"/>
                  </a:lnTo>
                  <a:lnTo>
                    <a:pt x="248" y="459"/>
                  </a:lnTo>
                  <a:lnTo>
                    <a:pt x="236" y="445"/>
                  </a:lnTo>
                  <a:lnTo>
                    <a:pt x="226" y="430"/>
                  </a:lnTo>
                  <a:lnTo>
                    <a:pt x="215" y="414"/>
                  </a:lnTo>
                  <a:lnTo>
                    <a:pt x="205" y="398"/>
                  </a:lnTo>
                  <a:lnTo>
                    <a:pt x="196" y="382"/>
                  </a:lnTo>
                  <a:lnTo>
                    <a:pt x="188" y="365"/>
                  </a:lnTo>
                  <a:lnTo>
                    <a:pt x="179" y="348"/>
                  </a:lnTo>
                  <a:lnTo>
                    <a:pt x="172" y="330"/>
                  </a:lnTo>
                  <a:lnTo>
                    <a:pt x="165" y="312"/>
                  </a:lnTo>
                  <a:lnTo>
                    <a:pt x="160" y="294"/>
                  </a:lnTo>
                  <a:lnTo>
                    <a:pt x="155" y="275"/>
                  </a:lnTo>
                  <a:lnTo>
                    <a:pt x="64" y="383"/>
                  </a:lnTo>
                  <a:lnTo>
                    <a:pt x="0" y="306"/>
                  </a:lnTo>
                  <a:lnTo>
                    <a:pt x="0" y="306"/>
                  </a:lnTo>
                  <a:lnTo>
                    <a:pt x="6" y="331"/>
                  </a:lnTo>
                  <a:lnTo>
                    <a:pt x="14" y="355"/>
                  </a:lnTo>
                  <a:lnTo>
                    <a:pt x="22" y="380"/>
                  </a:lnTo>
                  <a:lnTo>
                    <a:pt x="32" y="404"/>
                  </a:lnTo>
                  <a:lnTo>
                    <a:pt x="42" y="428"/>
                  </a:lnTo>
                  <a:lnTo>
                    <a:pt x="54" y="451"/>
                  </a:lnTo>
                  <a:lnTo>
                    <a:pt x="66" y="473"/>
                  </a:lnTo>
                  <a:lnTo>
                    <a:pt x="79" y="495"/>
                  </a:lnTo>
                  <a:lnTo>
                    <a:pt x="93" y="517"/>
                  </a:lnTo>
                  <a:lnTo>
                    <a:pt x="108" y="537"/>
                  </a:lnTo>
                  <a:lnTo>
                    <a:pt x="124" y="557"/>
                  </a:lnTo>
                  <a:lnTo>
                    <a:pt x="141" y="577"/>
                  </a:lnTo>
                  <a:lnTo>
                    <a:pt x="158" y="595"/>
                  </a:lnTo>
                  <a:lnTo>
                    <a:pt x="176" y="613"/>
                  </a:lnTo>
                  <a:lnTo>
                    <a:pt x="195" y="630"/>
                  </a:lnTo>
                  <a:lnTo>
                    <a:pt x="214" y="647"/>
                  </a:lnTo>
                  <a:lnTo>
                    <a:pt x="234" y="662"/>
                  </a:lnTo>
                  <a:lnTo>
                    <a:pt x="255" y="677"/>
                  </a:lnTo>
                  <a:lnTo>
                    <a:pt x="277" y="691"/>
                  </a:lnTo>
                  <a:lnTo>
                    <a:pt x="299" y="704"/>
                  </a:lnTo>
                  <a:lnTo>
                    <a:pt x="321" y="716"/>
                  </a:lnTo>
                  <a:lnTo>
                    <a:pt x="345" y="727"/>
                  </a:lnTo>
                  <a:lnTo>
                    <a:pt x="368" y="737"/>
                  </a:lnTo>
                  <a:lnTo>
                    <a:pt x="392" y="747"/>
                  </a:lnTo>
                  <a:lnTo>
                    <a:pt x="417" y="755"/>
                  </a:lnTo>
                  <a:lnTo>
                    <a:pt x="442" y="762"/>
                  </a:lnTo>
                  <a:lnTo>
                    <a:pt x="468" y="768"/>
                  </a:lnTo>
                  <a:lnTo>
                    <a:pt x="494" y="773"/>
                  </a:lnTo>
                  <a:lnTo>
                    <a:pt x="520" y="778"/>
                  </a:lnTo>
                  <a:lnTo>
                    <a:pt x="547" y="781"/>
                  </a:lnTo>
                  <a:lnTo>
                    <a:pt x="574" y="782"/>
                  </a:lnTo>
                  <a:lnTo>
                    <a:pt x="601" y="783"/>
                  </a:lnTo>
                  <a:lnTo>
                    <a:pt x="601" y="783"/>
                  </a:lnTo>
                  <a:lnTo>
                    <a:pt x="632" y="782"/>
                  </a:lnTo>
                  <a:lnTo>
                    <a:pt x="664" y="780"/>
                  </a:lnTo>
                  <a:lnTo>
                    <a:pt x="694" y="776"/>
                  </a:lnTo>
                  <a:lnTo>
                    <a:pt x="724" y="770"/>
                  </a:lnTo>
                  <a:lnTo>
                    <a:pt x="754" y="764"/>
                  </a:lnTo>
                  <a:lnTo>
                    <a:pt x="783" y="755"/>
                  </a:lnTo>
                  <a:lnTo>
                    <a:pt x="811" y="746"/>
                  </a:lnTo>
                  <a:lnTo>
                    <a:pt x="839" y="735"/>
                  </a:lnTo>
                  <a:lnTo>
                    <a:pt x="865" y="724"/>
                  </a:lnTo>
                  <a:lnTo>
                    <a:pt x="892" y="710"/>
                  </a:lnTo>
                  <a:lnTo>
                    <a:pt x="918" y="696"/>
                  </a:lnTo>
                  <a:lnTo>
                    <a:pt x="943" y="680"/>
                  </a:lnTo>
                  <a:lnTo>
                    <a:pt x="967" y="663"/>
                  </a:lnTo>
                  <a:lnTo>
                    <a:pt x="991" y="645"/>
                  </a:lnTo>
                  <a:lnTo>
                    <a:pt x="1013" y="626"/>
                  </a:lnTo>
                  <a:lnTo>
                    <a:pt x="1034" y="606"/>
                  </a:lnTo>
                  <a:lnTo>
                    <a:pt x="1054" y="585"/>
                  </a:lnTo>
                  <a:lnTo>
                    <a:pt x="1073" y="563"/>
                  </a:lnTo>
                  <a:lnTo>
                    <a:pt x="1091" y="540"/>
                  </a:lnTo>
                  <a:lnTo>
                    <a:pt x="1109" y="517"/>
                  </a:lnTo>
                  <a:lnTo>
                    <a:pt x="1125" y="491"/>
                  </a:lnTo>
                  <a:lnTo>
                    <a:pt x="1140" y="467"/>
                  </a:lnTo>
                  <a:lnTo>
                    <a:pt x="1154" y="440"/>
                  </a:lnTo>
                  <a:lnTo>
                    <a:pt x="1167" y="414"/>
                  </a:lnTo>
                  <a:lnTo>
                    <a:pt x="1178" y="386"/>
                  </a:lnTo>
                  <a:lnTo>
                    <a:pt x="1188" y="358"/>
                  </a:lnTo>
                  <a:lnTo>
                    <a:pt x="1196" y="329"/>
                  </a:lnTo>
                  <a:lnTo>
                    <a:pt x="1204" y="299"/>
                  </a:lnTo>
                  <a:lnTo>
                    <a:pt x="1210" y="269"/>
                  </a:lnTo>
                  <a:lnTo>
                    <a:pt x="1214" y="240"/>
                  </a:lnTo>
                  <a:lnTo>
                    <a:pt x="1217" y="208"/>
                  </a:lnTo>
                  <a:lnTo>
                    <a:pt x="1219" y="177"/>
                  </a:lnTo>
                  <a:lnTo>
                    <a:pt x="1301" y="177"/>
                  </a:lnTo>
                  <a:close/>
                </a:path>
              </a:pathLst>
            </a:custGeom>
            <a:grpFill/>
            <a:ln>
              <a:noFill/>
            </a:ln>
            <a:effectLst/>
          </p:spPr>
          <p:txBody>
            <a:bodyPr vert="horz" wrap="square" lIns="91440" tIns="45720" rIns="91440" bIns="45720" numCol="1" anchor="t" anchorCtr="0" compatLnSpc="1"/>
            <a:lstStyle/>
            <a:p>
              <a:endParaRPr lang="zh-CN" altLang="en-US">
                <a:solidFill>
                  <a:schemeClr val="bg1"/>
                </a:solidFill>
              </a:endParaRPr>
            </a:p>
          </p:txBody>
        </p:sp>
        <p:sp>
          <p:nvSpPr>
            <p:cNvPr id="74" name="Freeform 15"/>
            <p:cNvSpPr/>
            <p:nvPr/>
          </p:nvSpPr>
          <p:spPr bwMode="auto">
            <a:xfrm>
              <a:off x="4974060" y="2699914"/>
              <a:ext cx="2353524" cy="1425119"/>
            </a:xfrm>
            <a:custGeom>
              <a:avLst/>
              <a:gdLst>
                <a:gd name="T0" fmla="*/ 1223 w 1303"/>
                <a:gd name="T1" fmla="*/ 580 h 789"/>
                <a:gd name="T2" fmla="*/ 1211 w 1303"/>
                <a:gd name="T3" fmla="*/ 488 h 789"/>
                <a:gd name="T4" fmla="*/ 1185 w 1303"/>
                <a:gd name="T5" fmla="*/ 401 h 789"/>
                <a:gd name="T6" fmla="*/ 1148 w 1303"/>
                <a:gd name="T7" fmla="*/ 319 h 789"/>
                <a:gd name="T8" fmla="*/ 1100 w 1303"/>
                <a:gd name="T9" fmla="*/ 245 h 789"/>
                <a:gd name="T10" fmla="*/ 1042 w 1303"/>
                <a:gd name="T11" fmla="*/ 178 h 789"/>
                <a:gd name="T12" fmla="*/ 975 w 1303"/>
                <a:gd name="T13" fmla="*/ 121 h 789"/>
                <a:gd name="T14" fmla="*/ 900 w 1303"/>
                <a:gd name="T15" fmla="*/ 73 h 789"/>
                <a:gd name="T16" fmla="*/ 818 w 1303"/>
                <a:gd name="T17" fmla="*/ 37 h 789"/>
                <a:gd name="T18" fmla="*/ 731 w 1303"/>
                <a:gd name="T19" fmla="*/ 12 h 789"/>
                <a:gd name="T20" fmla="*/ 639 w 1303"/>
                <a:gd name="T21" fmla="*/ 0 h 789"/>
                <a:gd name="T22" fmla="*/ 579 w 1303"/>
                <a:gd name="T23" fmla="*/ 0 h 789"/>
                <a:gd name="T24" fmla="*/ 497 w 1303"/>
                <a:gd name="T25" fmla="*/ 10 h 789"/>
                <a:gd name="T26" fmla="*/ 418 w 1303"/>
                <a:gd name="T27" fmla="*/ 29 h 789"/>
                <a:gd name="T28" fmla="*/ 344 w 1303"/>
                <a:gd name="T29" fmla="*/ 58 h 789"/>
                <a:gd name="T30" fmla="*/ 275 w 1303"/>
                <a:gd name="T31" fmla="*/ 97 h 789"/>
                <a:gd name="T32" fmla="*/ 211 w 1303"/>
                <a:gd name="T33" fmla="*/ 143 h 789"/>
                <a:gd name="T34" fmla="*/ 154 w 1303"/>
                <a:gd name="T35" fmla="*/ 197 h 789"/>
                <a:gd name="T36" fmla="*/ 104 w 1303"/>
                <a:gd name="T37" fmla="*/ 259 h 789"/>
                <a:gd name="T38" fmla="*/ 63 w 1303"/>
                <a:gd name="T39" fmla="*/ 326 h 789"/>
                <a:gd name="T40" fmla="*/ 30 w 1303"/>
                <a:gd name="T41" fmla="*/ 398 h 789"/>
                <a:gd name="T42" fmla="*/ 7 w 1303"/>
                <a:gd name="T43" fmla="*/ 475 h 789"/>
                <a:gd name="T44" fmla="*/ 162 w 1303"/>
                <a:gd name="T45" fmla="*/ 501 h 789"/>
                <a:gd name="T46" fmla="*/ 173 w 1303"/>
                <a:gd name="T47" fmla="*/ 465 h 789"/>
                <a:gd name="T48" fmla="*/ 195 w 1303"/>
                <a:gd name="T49" fmla="*/ 413 h 789"/>
                <a:gd name="T50" fmla="*/ 224 w 1303"/>
                <a:gd name="T51" fmla="*/ 364 h 789"/>
                <a:gd name="T52" fmla="*/ 257 w 1303"/>
                <a:gd name="T53" fmla="*/ 319 h 789"/>
                <a:gd name="T54" fmla="*/ 296 w 1303"/>
                <a:gd name="T55" fmla="*/ 279 h 789"/>
                <a:gd name="T56" fmla="*/ 339 w 1303"/>
                <a:gd name="T57" fmla="*/ 244 h 789"/>
                <a:gd name="T58" fmla="*/ 386 w 1303"/>
                <a:gd name="T59" fmla="*/ 214 h 789"/>
                <a:gd name="T60" fmla="*/ 437 w 1303"/>
                <a:gd name="T61" fmla="*/ 190 h 789"/>
                <a:gd name="T62" fmla="*/ 491 w 1303"/>
                <a:gd name="T63" fmla="*/ 173 h 789"/>
                <a:gd name="T64" fmla="*/ 548 w 1303"/>
                <a:gd name="T65" fmla="*/ 161 h 789"/>
                <a:gd name="T66" fmla="*/ 607 w 1303"/>
                <a:gd name="T67" fmla="*/ 158 h 789"/>
                <a:gd name="T68" fmla="*/ 654 w 1303"/>
                <a:gd name="T69" fmla="*/ 160 h 789"/>
                <a:gd name="T70" fmla="*/ 722 w 1303"/>
                <a:gd name="T71" fmla="*/ 172 h 789"/>
                <a:gd name="T72" fmla="*/ 785 w 1303"/>
                <a:gd name="T73" fmla="*/ 193 h 789"/>
                <a:gd name="T74" fmla="*/ 844 w 1303"/>
                <a:gd name="T75" fmla="*/ 224 h 789"/>
                <a:gd name="T76" fmla="*/ 898 w 1303"/>
                <a:gd name="T77" fmla="*/ 261 h 789"/>
                <a:gd name="T78" fmla="*/ 945 w 1303"/>
                <a:gd name="T79" fmla="*/ 307 h 789"/>
                <a:gd name="T80" fmla="*/ 987 w 1303"/>
                <a:gd name="T81" fmla="*/ 358 h 789"/>
                <a:gd name="T82" fmla="*/ 1020 w 1303"/>
                <a:gd name="T83" fmla="*/ 415 h 789"/>
                <a:gd name="T84" fmla="*/ 1045 w 1303"/>
                <a:gd name="T85" fmla="*/ 476 h 789"/>
                <a:gd name="T86" fmla="*/ 1060 w 1303"/>
                <a:gd name="T87" fmla="*/ 542 h 789"/>
                <a:gd name="T88" fmla="*/ 1066 w 1303"/>
                <a:gd name="T89" fmla="*/ 612 h 789"/>
                <a:gd name="T90" fmla="*/ 1303 w 1303"/>
                <a:gd name="T91" fmla="*/ 61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3" h="789">
                  <a:moveTo>
                    <a:pt x="1224" y="612"/>
                  </a:moveTo>
                  <a:lnTo>
                    <a:pt x="1224" y="612"/>
                  </a:lnTo>
                  <a:lnTo>
                    <a:pt x="1223" y="580"/>
                  </a:lnTo>
                  <a:lnTo>
                    <a:pt x="1221" y="550"/>
                  </a:lnTo>
                  <a:lnTo>
                    <a:pt x="1217" y="519"/>
                  </a:lnTo>
                  <a:lnTo>
                    <a:pt x="1211" y="488"/>
                  </a:lnTo>
                  <a:lnTo>
                    <a:pt x="1204" y="458"/>
                  </a:lnTo>
                  <a:lnTo>
                    <a:pt x="1196" y="430"/>
                  </a:lnTo>
                  <a:lnTo>
                    <a:pt x="1185" y="401"/>
                  </a:lnTo>
                  <a:lnTo>
                    <a:pt x="1175" y="373"/>
                  </a:lnTo>
                  <a:lnTo>
                    <a:pt x="1162" y="346"/>
                  </a:lnTo>
                  <a:lnTo>
                    <a:pt x="1148" y="319"/>
                  </a:lnTo>
                  <a:lnTo>
                    <a:pt x="1133" y="294"/>
                  </a:lnTo>
                  <a:lnTo>
                    <a:pt x="1117" y="269"/>
                  </a:lnTo>
                  <a:lnTo>
                    <a:pt x="1100" y="245"/>
                  </a:lnTo>
                  <a:lnTo>
                    <a:pt x="1082" y="222"/>
                  </a:lnTo>
                  <a:lnTo>
                    <a:pt x="1062" y="201"/>
                  </a:lnTo>
                  <a:lnTo>
                    <a:pt x="1042" y="178"/>
                  </a:lnTo>
                  <a:lnTo>
                    <a:pt x="1021" y="158"/>
                  </a:lnTo>
                  <a:lnTo>
                    <a:pt x="998" y="139"/>
                  </a:lnTo>
                  <a:lnTo>
                    <a:pt x="975" y="121"/>
                  </a:lnTo>
                  <a:lnTo>
                    <a:pt x="951" y="104"/>
                  </a:lnTo>
                  <a:lnTo>
                    <a:pt x="926" y="88"/>
                  </a:lnTo>
                  <a:lnTo>
                    <a:pt x="900" y="73"/>
                  </a:lnTo>
                  <a:lnTo>
                    <a:pt x="873" y="59"/>
                  </a:lnTo>
                  <a:lnTo>
                    <a:pt x="847" y="48"/>
                  </a:lnTo>
                  <a:lnTo>
                    <a:pt x="818" y="37"/>
                  </a:lnTo>
                  <a:lnTo>
                    <a:pt x="789" y="28"/>
                  </a:lnTo>
                  <a:lnTo>
                    <a:pt x="761" y="19"/>
                  </a:lnTo>
                  <a:lnTo>
                    <a:pt x="731" y="12"/>
                  </a:lnTo>
                  <a:lnTo>
                    <a:pt x="700" y="6"/>
                  </a:lnTo>
                  <a:lnTo>
                    <a:pt x="670" y="3"/>
                  </a:lnTo>
                  <a:lnTo>
                    <a:pt x="639" y="0"/>
                  </a:lnTo>
                  <a:lnTo>
                    <a:pt x="607" y="0"/>
                  </a:lnTo>
                  <a:lnTo>
                    <a:pt x="607" y="0"/>
                  </a:lnTo>
                  <a:lnTo>
                    <a:pt x="579" y="0"/>
                  </a:lnTo>
                  <a:lnTo>
                    <a:pt x="551" y="2"/>
                  </a:lnTo>
                  <a:lnTo>
                    <a:pt x="524" y="5"/>
                  </a:lnTo>
                  <a:lnTo>
                    <a:pt x="497" y="10"/>
                  </a:lnTo>
                  <a:lnTo>
                    <a:pt x="470" y="15"/>
                  </a:lnTo>
                  <a:lnTo>
                    <a:pt x="444" y="21"/>
                  </a:lnTo>
                  <a:lnTo>
                    <a:pt x="418" y="29"/>
                  </a:lnTo>
                  <a:lnTo>
                    <a:pt x="393" y="38"/>
                  </a:lnTo>
                  <a:lnTo>
                    <a:pt x="368" y="48"/>
                  </a:lnTo>
                  <a:lnTo>
                    <a:pt x="344" y="58"/>
                  </a:lnTo>
                  <a:lnTo>
                    <a:pt x="321" y="70"/>
                  </a:lnTo>
                  <a:lnTo>
                    <a:pt x="297" y="83"/>
                  </a:lnTo>
                  <a:lnTo>
                    <a:pt x="275" y="97"/>
                  </a:lnTo>
                  <a:lnTo>
                    <a:pt x="253" y="111"/>
                  </a:lnTo>
                  <a:lnTo>
                    <a:pt x="231" y="127"/>
                  </a:lnTo>
                  <a:lnTo>
                    <a:pt x="211" y="143"/>
                  </a:lnTo>
                  <a:lnTo>
                    <a:pt x="191" y="160"/>
                  </a:lnTo>
                  <a:lnTo>
                    <a:pt x="172" y="178"/>
                  </a:lnTo>
                  <a:lnTo>
                    <a:pt x="154" y="197"/>
                  </a:lnTo>
                  <a:lnTo>
                    <a:pt x="137" y="218"/>
                  </a:lnTo>
                  <a:lnTo>
                    <a:pt x="120" y="238"/>
                  </a:lnTo>
                  <a:lnTo>
                    <a:pt x="104" y="259"/>
                  </a:lnTo>
                  <a:lnTo>
                    <a:pt x="89" y="280"/>
                  </a:lnTo>
                  <a:lnTo>
                    <a:pt x="76" y="302"/>
                  </a:lnTo>
                  <a:lnTo>
                    <a:pt x="63" y="326"/>
                  </a:lnTo>
                  <a:lnTo>
                    <a:pt x="51" y="349"/>
                  </a:lnTo>
                  <a:lnTo>
                    <a:pt x="39" y="373"/>
                  </a:lnTo>
                  <a:lnTo>
                    <a:pt x="30" y="398"/>
                  </a:lnTo>
                  <a:lnTo>
                    <a:pt x="21" y="423"/>
                  </a:lnTo>
                  <a:lnTo>
                    <a:pt x="13" y="449"/>
                  </a:lnTo>
                  <a:lnTo>
                    <a:pt x="7" y="475"/>
                  </a:lnTo>
                  <a:lnTo>
                    <a:pt x="0" y="502"/>
                  </a:lnTo>
                  <a:lnTo>
                    <a:pt x="82" y="404"/>
                  </a:lnTo>
                  <a:lnTo>
                    <a:pt x="162" y="501"/>
                  </a:lnTo>
                  <a:lnTo>
                    <a:pt x="162" y="501"/>
                  </a:lnTo>
                  <a:lnTo>
                    <a:pt x="168" y="483"/>
                  </a:lnTo>
                  <a:lnTo>
                    <a:pt x="173" y="465"/>
                  </a:lnTo>
                  <a:lnTo>
                    <a:pt x="181" y="447"/>
                  </a:lnTo>
                  <a:lnTo>
                    <a:pt x="188" y="430"/>
                  </a:lnTo>
                  <a:lnTo>
                    <a:pt x="195" y="413"/>
                  </a:lnTo>
                  <a:lnTo>
                    <a:pt x="204" y="396"/>
                  </a:lnTo>
                  <a:lnTo>
                    <a:pt x="213" y="380"/>
                  </a:lnTo>
                  <a:lnTo>
                    <a:pt x="224" y="364"/>
                  </a:lnTo>
                  <a:lnTo>
                    <a:pt x="235" y="349"/>
                  </a:lnTo>
                  <a:lnTo>
                    <a:pt x="245" y="334"/>
                  </a:lnTo>
                  <a:lnTo>
                    <a:pt x="257" y="319"/>
                  </a:lnTo>
                  <a:lnTo>
                    <a:pt x="270" y="306"/>
                  </a:lnTo>
                  <a:lnTo>
                    <a:pt x="282" y="292"/>
                  </a:lnTo>
                  <a:lnTo>
                    <a:pt x="296" y="279"/>
                  </a:lnTo>
                  <a:lnTo>
                    <a:pt x="310" y="267"/>
                  </a:lnTo>
                  <a:lnTo>
                    <a:pt x="324" y="256"/>
                  </a:lnTo>
                  <a:lnTo>
                    <a:pt x="339" y="244"/>
                  </a:lnTo>
                  <a:lnTo>
                    <a:pt x="355" y="233"/>
                  </a:lnTo>
                  <a:lnTo>
                    <a:pt x="370" y="224"/>
                  </a:lnTo>
                  <a:lnTo>
                    <a:pt x="386" y="214"/>
                  </a:lnTo>
                  <a:lnTo>
                    <a:pt x="402" y="206"/>
                  </a:lnTo>
                  <a:lnTo>
                    <a:pt x="419" y="197"/>
                  </a:lnTo>
                  <a:lnTo>
                    <a:pt x="437" y="190"/>
                  </a:lnTo>
                  <a:lnTo>
                    <a:pt x="454" y="184"/>
                  </a:lnTo>
                  <a:lnTo>
                    <a:pt x="472" y="177"/>
                  </a:lnTo>
                  <a:lnTo>
                    <a:pt x="491" y="173"/>
                  </a:lnTo>
                  <a:lnTo>
                    <a:pt x="509" y="168"/>
                  </a:lnTo>
                  <a:lnTo>
                    <a:pt x="528" y="164"/>
                  </a:lnTo>
                  <a:lnTo>
                    <a:pt x="548" y="161"/>
                  </a:lnTo>
                  <a:lnTo>
                    <a:pt x="568" y="159"/>
                  </a:lnTo>
                  <a:lnTo>
                    <a:pt x="587" y="158"/>
                  </a:lnTo>
                  <a:lnTo>
                    <a:pt x="607" y="158"/>
                  </a:lnTo>
                  <a:lnTo>
                    <a:pt x="607" y="158"/>
                  </a:lnTo>
                  <a:lnTo>
                    <a:pt x="630" y="158"/>
                  </a:lnTo>
                  <a:lnTo>
                    <a:pt x="654" y="160"/>
                  </a:lnTo>
                  <a:lnTo>
                    <a:pt x="677" y="163"/>
                  </a:lnTo>
                  <a:lnTo>
                    <a:pt x="699" y="167"/>
                  </a:lnTo>
                  <a:lnTo>
                    <a:pt x="722" y="172"/>
                  </a:lnTo>
                  <a:lnTo>
                    <a:pt x="743" y="178"/>
                  </a:lnTo>
                  <a:lnTo>
                    <a:pt x="764" y="186"/>
                  </a:lnTo>
                  <a:lnTo>
                    <a:pt x="785" y="193"/>
                  </a:lnTo>
                  <a:lnTo>
                    <a:pt x="805" y="203"/>
                  </a:lnTo>
                  <a:lnTo>
                    <a:pt x="824" y="212"/>
                  </a:lnTo>
                  <a:lnTo>
                    <a:pt x="844" y="224"/>
                  </a:lnTo>
                  <a:lnTo>
                    <a:pt x="863" y="236"/>
                  </a:lnTo>
                  <a:lnTo>
                    <a:pt x="881" y="248"/>
                  </a:lnTo>
                  <a:lnTo>
                    <a:pt x="898" y="261"/>
                  </a:lnTo>
                  <a:lnTo>
                    <a:pt x="915" y="276"/>
                  </a:lnTo>
                  <a:lnTo>
                    <a:pt x="931" y="291"/>
                  </a:lnTo>
                  <a:lnTo>
                    <a:pt x="945" y="307"/>
                  </a:lnTo>
                  <a:lnTo>
                    <a:pt x="960" y="323"/>
                  </a:lnTo>
                  <a:lnTo>
                    <a:pt x="973" y="340"/>
                  </a:lnTo>
                  <a:lnTo>
                    <a:pt x="987" y="358"/>
                  </a:lnTo>
                  <a:lnTo>
                    <a:pt x="998" y="377"/>
                  </a:lnTo>
                  <a:lnTo>
                    <a:pt x="1009" y="395"/>
                  </a:lnTo>
                  <a:lnTo>
                    <a:pt x="1020" y="415"/>
                  </a:lnTo>
                  <a:lnTo>
                    <a:pt x="1029" y="435"/>
                  </a:lnTo>
                  <a:lnTo>
                    <a:pt x="1038" y="455"/>
                  </a:lnTo>
                  <a:lnTo>
                    <a:pt x="1045" y="476"/>
                  </a:lnTo>
                  <a:lnTo>
                    <a:pt x="1050" y="499"/>
                  </a:lnTo>
                  <a:lnTo>
                    <a:pt x="1056" y="520"/>
                  </a:lnTo>
                  <a:lnTo>
                    <a:pt x="1060" y="542"/>
                  </a:lnTo>
                  <a:lnTo>
                    <a:pt x="1063" y="566"/>
                  </a:lnTo>
                  <a:lnTo>
                    <a:pt x="1065" y="589"/>
                  </a:lnTo>
                  <a:lnTo>
                    <a:pt x="1066" y="612"/>
                  </a:lnTo>
                  <a:lnTo>
                    <a:pt x="1006" y="612"/>
                  </a:lnTo>
                  <a:lnTo>
                    <a:pt x="1154" y="789"/>
                  </a:lnTo>
                  <a:lnTo>
                    <a:pt x="1303" y="612"/>
                  </a:lnTo>
                  <a:lnTo>
                    <a:pt x="1224" y="612"/>
                  </a:lnTo>
                  <a:close/>
                </a:path>
              </a:pathLst>
            </a:custGeom>
            <a:grpFill/>
            <a:ln>
              <a:noFill/>
            </a:ln>
            <a:effectLst/>
          </p:spPr>
          <p:txBody>
            <a:bodyPr vert="horz" wrap="square" lIns="91440" tIns="45720" rIns="91440" bIns="45720" numCol="1" anchor="t" anchorCtr="0" compatLnSpc="1"/>
            <a:lstStyle/>
            <a:p>
              <a:endParaRPr lang="zh-CN" altLang="en-US">
                <a:solidFill>
                  <a:schemeClr val="bg1"/>
                </a:solidFill>
              </a:endParaRPr>
            </a:p>
          </p:txBody>
        </p:sp>
        <p:sp>
          <p:nvSpPr>
            <p:cNvPr id="75" name="Freeform 16"/>
            <p:cNvSpPr/>
            <p:nvPr/>
          </p:nvSpPr>
          <p:spPr bwMode="auto">
            <a:xfrm>
              <a:off x="6922986" y="3498270"/>
              <a:ext cx="2326430" cy="1432344"/>
            </a:xfrm>
            <a:custGeom>
              <a:avLst/>
              <a:gdLst>
                <a:gd name="T0" fmla="*/ 992 w 1288"/>
                <a:gd name="T1" fmla="*/ 178 h 793"/>
                <a:gd name="T2" fmla="*/ 1064 w 1288"/>
                <a:gd name="T3" fmla="*/ 201 h 793"/>
                <a:gd name="T4" fmla="*/ 1054 w 1288"/>
                <a:gd name="T5" fmla="*/ 270 h 793"/>
                <a:gd name="T6" fmla="*/ 1036 w 1288"/>
                <a:gd name="T7" fmla="*/ 335 h 793"/>
                <a:gd name="T8" fmla="*/ 1009 w 1288"/>
                <a:gd name="T9" fmla="*/ 396 h 793"/>
                <a:gd name="T10" fmla="*/ 973 w 1288"/>
                <a:gd name="T11" fmla="*/ 451 h 793"/>
                <a:gd name="T12" fmla="*/ 929 w 1288"/>
                <a:gd name="T13" fmla="*/ 501 h 793"/>
                <a:gd name="T14" fmla="*/ 879 w 1288"/>
                <a:gd name="T15" fmla="*/ 544 h 793"/>
                <a:gd name="T16" fmla="*/ 823 w 1288"/>
                <a:gd name="T17" fmla="*/ 580 h 793"/>
                <a:gd name="T18" fmla="*/ 763 w 1288"/>
                <a:gd name="T19" fmla="*/ 607 h 793"/>
                <a:gd name="T20" fmla="*/ 697 w 1288"/>
                <a:gd name="T21" fmla="*/ 625 h 793"/>
                <a:gd name="T22" fmla="*/ 629 w 1288"/>
                <a:gd name="T23" fmla="*/ 634 h 793"/>
                <a:gd name="T24" fmla="*/ 586 w 1288"/>
                <a:gd name="T25" fmla="*/ 635 h 793"/>
                <a:gd name="T26" fmla="*/ 526 w 1288"/>
                <a:gd name="T27" fmla="*/ 629 h 793"/>
                <a:gd name="T28" fmla="*/ 470 w 1288"/>
                <a:gd name="T29" fmla="*/ 615 h 793"/>
                <a:gd name="T30" fmla="*/ 417 w 1288"/>
                <a:gd name="T31" fmla="*/ 595 h 793"/>
                <a:gd name="T32" fmla="*/ 367 w 1288"/>
                <a:gd name="T33" fmla="*/ 568 h 793"/>
                <a:gd name="T34" fmla="*/ 321 w 1288"/>
                <a:gd name="T35" fmla="*/ 536 h 793"/>
                <a:gd name="T36" fmla="*/ 279 w 1288"/>
                <a:gd name="T37" fmla="*/ 499 h 793"/>
                <a:gd name="T38" fmla="*/ 242 w 1288"/>
                <a:gd name="T39" fmla="*/ 458 h 793"/>
                <a:gd name="T40" fmla="*/ 211 w 1288"/>
                <a:gd name="T41" fmla="*/ 411 h 793"/>
                <a:gd name="T42" fmla="*/ 185 w 1288"/>
                <a:gd name="T43" fmla="*/ 361 h 793"/>
                <a:gd name="T44" fmla="*/ 164 w 1288"/>
                <a:gd name="T45" fmla="*/ 307 h 793"/>
                <a:gd name="T46" fmla="*/ 0 w 1288"/>
                <a:gd name="T47" fmla="*/ 300 h 793"/>
                <a:gd name="T48" fmla="*/ 13 w 1288"/>
                <a:gd name="T49" fmla="*/ 352 h 793"/>
                <a:gd name="T50" fmla="*/ 40 w 1288"/>
                <a:gd name="T51" fmla="*/ 426 h 793"/>
                <a:gd name="T52" fmla="*/ 77 w 1288"/>
                <a:gd name="T53" fmla="*/ 496 h 793"/>
                <a:gd name="T54" fmla="*/ 122 w 1288"/>
                <a:gd name="T55" fmla="*/ 560 h 793"/>
                <a:gd name="T56" fmla="*/ 174 w 1288"/>
                <a:gd name="T57" fmla="*/ 617 h 793"/>
                <a:gd name="T58" fmla="*/ 232 w 1288"/>
                <a:gd name="T59" fmla="*/ 668 h 793"/>
                <a:gd name="T60" fmla="*/ 298 w 1288"/>
                <a:gd name="T61" fmla="*/ 711 h 793"/>
                <a:gd name="T62" fmla="*/ 368 w 1288"/>
                <a:gd name="T63" fmla="*/ 746 h 793"/>
                <a:gd name="T64" fmla="*/ 443 w 1288"/>
                <a:gd name="T65" fmla="*/ 772 h 793"/>
                <a:gd name="T66" fmla="*/ 523 w 1288"/>
                <a:gd name="T67" fmla="*/ 788 h 793"/>
                <a:gd name="T68" fmla="*/ 605 w 1288"/>
                <a:gd name="T69" fmla="*/ 793 h 793"/>
                <a:gd name="T70" fmla="*/ 668 w 1288"/>
                <a:gd name="T71" fmla="*/ 790 h 793"/>
                <a:gd name="T72" fmla="*/ 760 w 1288"/>
                <a:gd name="T73" fmla="*/ 774 h 793"/>
                <a:gd name="T74" fmla="*/ 844 w 1288"/>
                <a:gd name="T75" fmla="*/ 744 h 793"/>
                <a:gd name="T76" fmla="*/ 925 w 1288"/>
                <a:gd name="T77" fmla="*/ 704 h 793"/>
                <a:gd name="T78" fmla="*/ 997 w 1288"/>
                <a:gd name="T79" fmla="*/ 653 h 793"/>
                <a:gd name="T80" fmla="*/ 1062 w 1288"/>
                <a:gd name="T81" fmla="*/ 591 h 793"/>
                <a:gd name="T82" fmla="*/ 1116 w 1288"/>
                <a:gd name="T83" fmla="*/ 521 h 793"/>
                <a:gd name="T84" fmla="*/ 1161 w 1288"/>
                <a:gd name="T85" fmla="*/ 445 h 793"/>
                <a:gd name="T86" fmla="*/ 1195 w 1288"/>
                <a:gd name="T87" fmla="*/ 361 h 793"/>
                <a:gd name="T88" fmla="*/ 1215 w 1288"/>
                <a:gd name="T89" fmla="*/ 272 h 793"/>
                <a:gd name="T90" fmla="*/ 1222 w 1288"/>
                <a:gd name="T91" fmla="*/ 17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8" h="793">
                  <a:moveTo>
                    <a:pt x="1288" y="178"/>
                  </a:moveTo>
                  <a:lnTo>
                    <a:pt x="1140" y="0"/>
                  </a:lnTo>
                  <a:lnTo>
                    <a:pt x="992" y="178"/>
                  </a:lnTo>
                  <a:lnTo>
                    <a:pt x="1064" y="178"/>
                  </a:lnTo>
                  <a:lnTo>
                    <a:pt x="1064" y="178"/>
                  </a:lnTo>
                  <a:lnTo>
                    <a:pt x="1064" y="201"/>
                  </a:lnTo>
                  <a:lnTo>
                    <a:pt x="1062" y="224"/>
                  </a:lnTo>
                  <a:lnTo>
                    <a:pt x="1059" y="248"/>
                  </a:lnTo>
                  <a:lnTo>
                    <a:pt x="1054" y="270"/>
                  </a:lnTo>
                  <a:lnTo>
                    <a:pt x="1049" y="292"/>
                  </a:lnTo>
                  <a:lnTo>
                    <a:pt x="1043" y="313"/>
                  </a:lnTo>
                  <a:lnTo>
                    <a:pt x="1036" y="335"/>
                  </a:lnTo>
                  <a:lnTo>
                    <a:pt x="1028" y="356"/>
                  </a:lnTo>
                  <a:lnTo>
                    <a:pt x="1018" y="376"/>
                  </a:lnTo>
                  <a:lnTo>
                    <a:pt x="1009" y="396"/>
                  </a:lnTo>
                  <a:lnTo>
                    <a:pt x="997" y="415"/>
                  </a:lnTo>
                  <a:lnTo>
                    <a:pt x="986" y="433"/>
                  </a:lnTo>
                  <a:lnTo>
                    <a:pt x="973" y="451"/>
                  </a:lnTo>
                  <a:lnTo>
                    <a:pt x="959" y="468"/>
                  </a:lnTo>
                  <a:lnTo>
                    <a:pt x="944" y="485"/>
                  </a:lnTo>
                  <a:lnTo>
                    <a:pt x="929" y="501"/>
                  </a:lnTo>
                  <a:lnTo>
                    <a:pt x="913" y="516"/>
                  </a:lnTo>
                  <a:lnTo>
                    <a:pt x="896" y="531"/>
                  </a:lnTo>
                  <a:lnTo>
                    <a:pt x="879" y="544"/>
                  </a:lnTo>
                  <a:lnTo>
                    <a:pt x="861" y="556"/>
                  </a:lnTo>
                  <a:lnTo>
                    <a:pt x="842" y="569"/>
                  </a:lnTo>
                  <a:lnTo>
                    <a:pt x="823" y="580"/>
                  </a:lnTo>
                  <a:lnTo>
                    <a:pt x="804" y="590"/>
                  </a:lnTo>
                  <a:lnTo>
                    <a:pt x="784" y="599"/>
                  </a:lnTo>
                  <a:lnTo>
                    <a:pt x="763" y="607"/>
                  </a:lnTo>
                  <a:lnTo>
                    <a:pt x="742" y="615"/>
                  </a:lnTo>
                  <a:lnTo>
                    <a:pt x="719" y="620"/>
                  </a:lnTo>
                  <a:lnTo>
                    <a:pt x="697" y="625"/>
                  </a:lnTo>
                  <a:lnTo>
                    <a:pt x="675" y="630"/>
                  </a:lnTo>
                  <a:lnTo>
                    <a:pt x="652" y="633"/>
                  </a:lnTo>
                  <a:lnTo>
                    <a:pt x="629" y="634"/>
                  </a:lnTo>
                  <a:lnTo>
                    <a:pt x="605" y="635"/>
                  </a:lnTo>
                  <a:lnTo>
                    <a:pt x="605" y="635"/>
                  </a:lnTo>
                  <a:lnTo>
                    <a:pt x="586" y="635"/>
                  </a:lnTo>
                  <a:lnTo>
                    <a:pt x="565" y="633"/>
                  </a:lnTo>
                  <a:lnTo>
                    <a:pt x="545" y="631"/>
                  </a:lnTo>
                  <a:lnTo>
                    <a:pt x="526" y="629"/>
                  </a:lnTo>
                  <a:lnTo>
                    <a:pt x="507" y="624"/>
                  </a:lnTo>
                  <a:lnTo>
                    <a:pt x="489" y="620"/>
                  </a:lnTo>
                  <a:lnTo>
                    <a:pt x="470" y="615"/>
                  </a:lnTo>
                  <a:lnTo>
                    <a:pt x="452" y="608"/>
                  </a:lnTo>
                  <a:lnTo>
                    <a:pt x="434" y="602"/>
                  </a:lnTo>
                  <a:lnTo>
                    <a:pt x="417" y="595"/>
                  </a:lnTo>
                  <a:lnTo>
                    <a:pt x="400" y="586"/>
                  </a:lnTo>
                  <a:lnTo>
                    <a:pt x="383" y="578"/>
                  </a:lnTo>
                  <a:lnTo>
                    <a:pt x="367" y="568"/>
                  </a:lnTo>
                  <a:lnTo>
                    <a:pt x="351" y="559"/>
                  </a:lnTo>
                  <a:lnTo>
                    <a:pt x="336" y="548"/>
                  </a:lnTo>
                  <a:lnTo>
                    <a:pt x="321" y="536"/>
                  </a:lnTo>
                  <a:lnTo>
                    <a:pt x="307" y="525"/>
                  </a:lnTo>
                  <a:lnTo>
                    <a:pt x="293" y="512"/>
                  </a:lnTo>
                  <a:lnTo>
                    <a:pt x="279" y="499"/>
                  </a:lnTo>
                  <a:lnTo>
                    <a:pt x="266" y="486"/>
                  </a:lnTo>
                  <a:lnTo>
                    <a:pt x="255" y="472"/>
                  </a:lnTo>
                  <a:lnTo>
                    <a:pt x="242" y="458"/>
                  </a:lnTo>
                  <a:lnTo>
                    <a:pt x="231" y="443"/>
                  </a:lnTo>
                  <a:lnTo>
                    <a:pt x="221" y="427"/>
                  </a:lnTo>
                  <a:lnTo>
                    <a:pt x="211" y="411"/>
                  </a:lnTo>
                  <a:lnTo>
                    <a:pt x="202" y="395"/>
                  </a:lnTo>
                  <a:lnTo>
                    <a:pt x="193" y="378"/>
                  </a:lnTo>
                  <a:lnTo>
                    <a:pt x="185" y="361"/>
                  </a:lnTo>
                  <a:lnTo>
                    <a:pt x="177" y="343"/>
                  </a:lnTo>
                  <a:lnTo>
                    <a:pt x="171" y="326"/>
                  </a:lnTo>
                  <a:lnTo>
                    <a:pt x="164" y="307"/>
                  </a:lnTo>
                  <a:lnTo>
                    <a:pt x="160" y="289"/>
                  </a:lnTo>
                  <a:lnTo>
                    <a:pt x="75" y="390"/>
                  </a:lnTo>
                  <a:lnTo>
                    <a:pt x="0" y="300"/>
                  </a:lnTo>
                  <a:lnTo>
                    <a:pt x="0" y="300"/>
                  </a:lnTo>
                  <a:lnTo>
                    <a:pt x="6" y="326"/>
                  </a:lnTo>
                  <a:lnTo>
                    <a:pt x="13" y="352"/>
                  </a:lnTo>
                  <a:lnTo>
                    <a:pt x="21" y="377"/>
                  </a:lnTo>
                  <a:lnTo>
                    <a:pt x="31" y="403"/>
                  </a:lnTo>
                  <a:lnTo>
                    <a:pt x="40" y="426"/>
                  </a:lnTo>
                  <a:lnTo>
                    <a:pt x="52" y="450"/>
                  </a:lnTo>
                  <a:lnTo>
                    <a:pt x="64" y="474"/>
                  </a:lnTo>
                  <a:lnTo>
                    <a:pt x="77" y="496"/>
                  </a:lnTo>
                  <a:lnTo>
                    <a:pt x="91" y="518"/>
                  </a:lnTo>
                  <a:lnTo>
                    <a:pt x="106" y="539"/>
                  </a:lnTo>
                  <a:lnTo>
                    <a:pt x="122" y="560"/>
                  </a:lnTo>
                  <a:lnTo>
                    <a:pt x="138" y="580"/>
                  </a:lnTo>
                  <a:lnTo>
                    <a:pt x="156" y="599"/>
                  </a:lnTo>
                  <a:lnTo>
                    <a:pt x="174" y="617"/>
                  </a:lnTo>
                  <a:lnTo>
                    <a:pt x="193" y="635"/>
                  </a:lnTo>
                  <a:lnTo>
                    <a:pt x="212" y="652"/>
                  </a:lnTo>
                  <a:lnTo>
                    <a:pt x="232" y="668"/>
                  </a:lnTo>
                  <a:lnTo>
                    <a:pt x="254" y="684"/>
                  </a:lnTo>
                  <a:lnTo>
                    <a:pt x="276" y="698"/>
                  </a:lnTo>
                  <a:lnTo>
                    <a:pt x="298" y="711"/>
                  </a:lnTo>
                  <a:lnTo>
                    <a:pt x="320" y="724"/>
                  </a:lnTo>
                  <a:lnTo>
                    <a:pt x="344" y="736"/>
                  </a:lnTo>
                  <a:lnTo>
                    <a:pt x="368" y="746"/>
                  </a:lnTo>
                  <a:lnTo>
                    <a:pt x="393" y="756"/>
                  </a:lnTo>
                  <a:lnTo>
                    <a:pt x="418" y="764"/>
                  </a:lnTo>
                  <a:lnTo>
                    <a:pt x="443" y="772"/>
                  </a:lnTo>
                  <a:lnTo>
                    <a:pt x="470" y="778"/>
                  </a:lnTo>
                  <a:lnTo>
                    <a:pt x="495" y="783"/>
                  </a:lnTo>
                  <a:lnTo>
                    <a:pt x="523" y="788"/>
                  </a:lnTo>
                  <a:lnTo>
                    <a:pt x="550" y="791"/>
                  </a:lnTo>
                  <a:lnTo>
                    <a:pt x="577" y="792"/>
                  </a:lnTo>
                  <a:lnTo>
                    <a:pt x="605" y="793"/>
                  </a:lnTo>
                  <a:lnTo>
                    <a:pt x="605" y="793"/>
                  </a:lnTo>
                  <a:lnTo>
                    <a:pt x="637" y="792"/>
                  </a:lnTo>
                  <a:lnTo>
                    <a:pt x="668" y="790"/>
                  </a:lnTo>
                  <a:lnTo>
                    <a:pt x="699" y="786"/>
                  </a:lnTo>
                  <a:lnTo>
                    <a:pt x="729" y="780"/>
                  </a:lnTo>
                  <a:lnTo>
                    <a:pt x="760" y="774"/>
                  </a:lnTo>
                  <a:lnTo>
                    <a:pt x="788" y="765"/>
                  </a:lnTo>
                  <a:lnTo>
                    <a:pt x="817" y="756"/>
                  </a:lnTo>
                  <a:lnTo>
                    <a:pt x="844" y="744"/>
                  </a:lnTo>
                  <a:lnTo>
                    <a:pt x="872" y="733"/>
                  </a:lnTo>
                  <a:lnTo>
                    <a:pt x="899" y="719"/>
                  </a:lnTo>
                  <a:lnTo>
                    <a:pt x="925" y="704"/>
                  </a:lnTo>
                  <a:lnTo>
                    <a:pt x="949" y="688"/>
                  </a:lnTo>
                  <a:lnTo>
                    <a:pt x="974" y="671"/>
                  </a:lnTo>
                  <a:lnTo>
                    <a:pt x="997" y="653"/>
                  </a:lnTo>
                  <a:lnTo>
                    <a:pt x="1019" y="633"/>
                  </a:lnTo>
                  <a:lnTo>
                    <a:pt x="1041" y="613"/>
                  </a:lnTo>
                  <a:lnTo>
                    <a:pt x="1062" y="591"/>
                  </a:lnTo>
                  <a:lnTo>
                    <a:pt x="1081" y="569"/>
                  </a:lnTo>
                  <a:lnTo>
                    <a:pt x="1099" y="546"/>
                  </a:lnTo>
                  <a:lnTo>
                    <a:pt x="1116" y="521"/>
                  </a:lnTo>
                  <a:lnTo>
                    <a:pt x="1132" y="497"/>
                  </a:lnTo>
                  <a:lnTo>
                    <a:pt x="1148" y="472"/>
                  </a:lnTo>
                  <a:lnTo>
                    <a:pt x="1161" y="445"/>
                  </a:lnTo>
                  <a:lnTo>
                    <a:pt x="1173" y="417"/>
                  </a:lnTo>
                  <a:lnTo>
                    <a:pt x="1185" y="390"/>
                  </a:lnTo>
                  <a:lnTo>
                    <a:pt x="1195" y="361"/>
                  </a:lnTo>
                  <a:lnTo>
                    <a:pt x="1203" y="331"/>
                  </a:lnTo>
                  <a:lnTo>
                    <a:pt x="1209" y="302"/>
                  </a:lnTo>
                  <a:lnTo>
                    <a:pt x="1215" y="272"/>
                  </a:lnTo>
                  <a:lnTo>
                    <a:pt x="1219" y="240"/>
                  </a:lnTo>
                  <a:lnTo>
                    <a:pt x="1222" y="209"/>
                  </a:lnTo>
                  <a:lnTo>
                    <a:pt x="1222" y="178"/>
                  </a:lnTo>
                  <a:lnTo>
                    <a:pt x="1288" y="178"/>
                  </a:lnTo>
                  <a:close/>
                </a:path>
              </a:pathLst>
            </a:custGeom>
            <a:grpFill/>
            <a:ln>
              <a:noFill/>
            </a:ln>
            <a:effectLst/>
          </p:spPr>
          <p:txBody>
            <a:bodyPr vert="horz" wrap="square" lIns="91440" tIns="45720" rIns="91440" bIns="45720" numCol="1" anchor="t" anchorCtr="0" compatLnSpc="1"/>
            <a:lstStyle/>
            <a:p>
              <a:endParaRPr lang="zh-CN" altLang="en-US">
                <a:solidFill>
                  <a:schemeClr val="bg1"/>
                </a:solidFill>
              </a:endParaRPr>
            </a:p>
          </p:txBody>
        </p:sp>
        <p:sp>
          <p:nvSpPr>
            <p:cNvPr id="76" name="Freeform 17"/>
            <p:cNvSpPr/>
            <p:nvPr/>
          </p:nvSpPr>
          <p:spPr bwMode="auto">
            <a:xfrm>
              <a:off x="1343287" y="2699914"/>
              <a:ext cx="2080895" cy="1419860"/>
            </a:xfrm>
            <a:custGeom>
              <a:avLst/>
              <a:gdLst>
                <a:gd name="T0" fmla="*/ 1219 w 1291"/>
                <a:gd name="T1" fmla="*/ 584 h 792"/>
                <a:gd name="T2" fmla="*/ 1206 w 1291"/>
                <a:gd name="T3" fmla="*/ 490 h 792"/>
                <a:gd name="T4" fmla="*/ 1182 w 1291"/>
                <a:gd name="T5" fmla="*/ 403 h 792"/>
                <a:gd name="T6" fmla="*/ 1145 w 1291"/>
                <a:gd name="T7" fmla="*/ 321 h 792"/>
                <a:gd name="T8" fmla="*/ 1096 w 1291"/>
                <a:gd name="T9" fmla="*/ 246 h 792"/>
                <a:gd name="T10" fmla="*/ 1037 w 1291"/>
                <a:gd name="T11" fmla="*/ 179 h 792"/>
                <a:gd name="T12" fmla="*/ 971 w 1291"/>
                <a:gd name="T13" fmla="*/ 122 h 792"/>
                <a:gd name="T14" fmla="*/ 895 w 1291"/>
                <a:gd name="T15" fmla="*/ 74 h 792"/>
                <a:gd name="T16" fmla="*/ 814 w 1291"/>
                <a:gd name="T17" fmla="*/ 37 h 792"/>
                <a:gd name="T18" fmla="*/ 727 w 1291"/>
                <a:gd name="T19" fmla="*/ 12 h 792"/>
                <a:gd name="T20" fmla="*/ 633 w 1291"/>
                <a:gd name="T21" fmla="*/ 0 h 792"/>
                <a:gd name="T22" fmla="*/ 575 w 1291"/>
                <a:gd name="T23" fmla="*/ 0 h 792"/>
                <a:gd name="T24" fmla="*/ 496 w 1291"/>
                <a:gd name="T25" fmla="*/ 8 h 792"/>
                <a:gd name="T26" fmla="*/ 421 w 1291"/>
                <a:gd name="T27" fmla="*/ 27 h 792"/>
                <a:gd name="T28" fmla="*/ 350 w 1291"/>
                <a:gd name="T29" fmla="*/ 53 h 792"/>
                <a:gd name="T30" fmla="*/ 283 w 1291"/>
                <a:gd name="T31" fmla="*/ 88 h 792"/>
                <a:gd name="T32" fmla="*/ 221 w 1291"/>
                <a:gd name="T33" fmla="*/ 132 h 792"/>
                <a:gd name="T34" fmla="*/ 165 w 1291"/>
                <a:gd name="T35" fmla="*/ 181 h 792"/>
                <a:gd name="T36" fmla="*/ 116 w 1291"/>
                <a:gd name="T37" fmla="*/ 238 h 792"/>
                <a:gd name="T38" fmla="*/ 73 w 1291"/>
                <a:gd name="T39" fmla="*/ 299 h 792"/>
                <a:gd name="T40" fmla="*/ 38 w 1291"/>
                <a:gd name="T41" fmla="*/ 366 h 792"/>
                <a:gd name="T42" fmla="*/ 12 w 1291"/>
                <a:gd name="T43" fmla="*/ 438 h 792"/>
                <a:gd name="T44" fmla="*/ 1 w 1291"/>
                <a:gd name="T45" fmla="*/ 474 h 792"/>
                <a:gd name="T46" fmla="*/ 1 w 1291"/>
                <a:gd name="T47" fmla="*/ 476 h 792"/>
                <a:gd name="T48" fmla="*/ 0 w 1291"/>
                <a:gd name="T49" fmla="*/ 488 h 792"/>
                <a:gd name="T50" fmla="*/ 3 w 1291"/>
                <a:gd name="T51" fmla="*/ 511 h 792"/>
                <a:gd name="T52" fmla="*/ 14 w 1291"/>
                <a:gd name="T53" fmla="*/ 533 h 792"/>
                <a:gd name="T54" fmla="*/ 29 w 1291"/>
                <a:gd name="T55" fmla="*/ 549 h 792"/>
                <a:gd name="T56" fmla="*/ 49 w 1291"/>
                <a:gd name="T57" fmla="*/ 560 h 792"/>
                <a:gd name="T58" fmla="*/ 71 w 1291"/>
                <a:gd name="T59" fmla="*/ 567 h 792"/>
                <a:gd name="T60" fmla="*/ 87 w 1291"/>
                <a:gd name="T61" fmla="*/ 567 h 792"/>
                <a:gd name="T62" fmla="*/ 107 w 1291"/>
                <a:gd name="T63" fmla="*/ 561 h 792"/>
                <a:gd name="T64" fmla="*/ 141 w 1291"/>
                <a:gd name="T65" fmla="*/ 538 h 792"/>
                <a:gd name="T66" fmla="*/ 156 w 1291"/>
                <a:gd name="T67" fmla="*/ 507 h 792"/>
                <a:gd name="T68" fmla="*/ 163 w 1291"/>
                <a:gd name="T69" fmla="*/ 482 h 792"/>
                <a:gd name="T70" fmla="*/ 184 w 1291"/>
                <a:gd name="T71" fmla="*/ 429 h 792"/>
                <a:gd name="T72" fmla="*/ 209 w 1291"/>
                <a:gd name="T73" fmla="*/ 379 h 792"/>
                <a:gd name="T74" fmla="*/ 241 w 1291"/>
                <a:gd name="T75" fmla="*/ 333 h 792"/>
                <a:gd name="T76" fmla="*/ 278 w 1291"/>
                <a:gd name="T77" fmla="*/ 292 h 792"/>
                <a:gd name="T78" fmla="*/ 319 w 1291"/>
                <a:gd name="T79" fmla="*/ 255 h 792"/>
                <a:gd name="T80" fmla="*/ 365 w 1291"/>
                <a:gd name="T81" fmla="*/ 224 h 792"/>
                <a:gd name="T82" fmla="*/ 415 w 1291"/>
                <a:gd name="T83" fmla="*/ 197 h 792"/>
                <a:gd name="T84" fmla="*/ 468 w 1291"/>
                <a:gd name="T85" fmla="*/ 177 h 792"/>
                <a:gd name="T86" fmla="*/ 524 w 1291"/>
                <a:gd name="T87" fmla="*/ 164 h 792"/>
                <a:gd name="T88" fmla="*/ 582 w 1291"/>
                <a:gd name="T89" fmla="*/ 158 h 792"/>
                <a:gd name="T90" fmla="*/ 626 w 1291"/>
                <a:gd name="T91" fmla="*/ 158 h 792"/>
                <a:gd name="T92" fmla="*/ 695 w 1291"/>
                <a:gd name="T93" fmla="*/ 167 h 792"/>
                <a:gd name="T94" fmla="*/ 760 w 1291"/>
                <a:gd name="T95" fmla="*/ 186 h 792"/>
                <a:gd name="T96" fmla="*/ 820 w 1291"/>
                <a:gd name="T97" fmla="*/ 213 h 792"/>
                <a:gd name="T98" fmla="*/ 876 w 1291"/>
                <a:gd name="T99" fmla="*/ 248 h 792"/>
                <a:gd name="T100" fmla="*/ 926 w 1291"/>
                <a:gd name="T101" fmla="*/ 292 h 792"/>
                <a:gd name="T102" fmla="*/ 970 w 1291"/>
                <a:gd name="T103" fmla="*/ 342 h 792"/>
                <a:gd name="T104" fmla="*/ 1006 w 1291"/>
                <a:gd name="T105" fmla="*/ 397 h 792"/>
                <a:gd name="T106" fmla="*/ 1033 w 1291"/>
                <a:gd name="T107" fmla="*/ 457 h 792"/>
                <a:gd name="T108" fmla="*/ 1051 w 1291"/>
                <a:gd name="T109" fmla="*/ 522 h 792"/>
                <a:gd name="T110" fmla="*/ 1061 w 1291"/>
                <a:gd name="T111" fmla="*/ 591 h 792"/>
                <a:gd name="T112" fmla="*/ 1142 w 1291"/>
                <a:gd name="T113"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1" h="792">
                  <a:moveTo>
                    <a:pt x="1220" y="614"/>
                  </a:moveTo>
                  <a:lnTo>
                    <a:pt x="1220" y="614"/>
                  </a:lnTo>
                  <a:lnTo>
                    <a:pt x="1219" y="584"/>
                  </a:lnTo>
                  <a:lnTo>
                    <a:pt x="1216" y="552"/>
                  </a:lnTo>
                  <a:lnTo>
                    <a:pt x="1213" y="521"/>
                  </a:lnTo>
                  <a:lnTo>
                    <a:pt x="1206" y="490"/>
                  </a:lnTo>
                  <a:lnTo>
                    <a:pt x="1200" y="460"/>
                  </a:lnTo>
                  <a:lnTo>
                    <a:pt x="1191" y="432"/>
                  </a:lnTo>
                  <a:lnTo>
                    <a:pt x="1182" y="403"/>
                  </a:lnTo>
                  <a:lnTo>
                    <a:pt x="1170" y="376"/>
                  </a:lnTo>
                  <a:lnTo>
                    <a:pt x="1158" y="348"/>
                  </a:lnTo>
                  <a:lnTo>
                    <a:pt x="1145" y="321"/>
                  </a:lnTo>
                  <a:lnTo>
                    <a:pt x="1130" y="296"/>
                  </a:lnTo>
                  <a:lnTo>
                    <a:pt x="1113" y="271"/>
                  </a:lnTo>
                  <a:lnTo>
                    <a:pt x="1096" y="246"/>
                  </a:lnTo>
                  <a:lnTo>
                    <a:pt x="1078" y="224"/>
                  </a:lnTo>
                  <a:lnTo>
                    <a:pt x="1059" y="201"/>
                  </a:lnTo>
                  <a:lnTo>
                    <a:pt x="1037" y="179"/>
                  </a:lnTo>
                  <a:lnTo>
                    <a:pt x="1016" y="159"/>
                  </a:lnTo>
                  <a:lnTo>
                    <a:pt x="994" y="140"/>
                  </a:lnTo>
                  <a:lnTo>
                    <a:pt x="971" y="122"/>
                  </a:lnTo>
                  <a:lnTo>
                    <a:pt x="946" y="105"/>
                  </a:lnTo>
                  <a:lnTo>
                    <a:pt x="922" y="89"/>
                  </a:lnTo>
                  <a:lnTo>
                    <a:pt x="895" y="74"/>
                  </a:lnTo>
                  <a:lnTo>
                    <a:pt x="869" y="60"/>
                  </a:lnTo>
                  <a:lnTo>
                    <a:pt x="842" y="48"/>
                  </a:lnTo>
                  <a:lnTo>
                    <a:pt x="814" y="37"/>
                  </a:lnTo>
                  <a:lnTo>
                    <a:pt x="785" y="28"/>
                  </a:lnTo>
                  <a:lnTo>
                    <a:pt x="756" y="19"/>
                  </a:lnTo>
                  <a:lnTo>
                    <a:pt x="727" y="12"/>
                  </a:lnTo>
                  <a:lnTo>
                    <a:pt x="696" y="6"/>
                  </a:lnTo>
                  <a:lnTo>
                    <a:pt x="665" y="3"/>
                  </a:lnTo>
                  <a:lnTo>
                    <a:pt x="633" y="0"/>
                  </a:lnTo>
                  <a:lnTo>
                    <a:pt x="603" y="0"/>
                  </a:lnTo>
                  <a:lnTo>
                    <a:pt x="603" y="0"/>
                  </a:lnTo>
                  <a:lnTo>
                    <a:pt x="575" y="0"/>
                  </a:lnTo>
                  <a:lnTo>
                    <a:pt x="548" y="2"/>
                  </a:lnTo>
                  <a:lnTo>
                    <a:pt x="522" y="4"/>
                  </a:lnTo>
                  <a:lnTo>
                    <a:pt x="496" y="8"/>
                  </a:lnTo>
                  <a:lnTo>
                    <a:pt x="471" y="14"/>
                  </a:lnTo>
                  <a:lnTo>
                    <a:pt x="446" y="19"/>
                  </a:lnTo>
                  <a:lnTo>
                    <a:pt x="421" y="27"/>
                  </a:lnTo>
                  <a:lnTo>
                    <a:pt x="397" y="35"/>
                  </a:lnTo>
                  <a:lnTo>
                    <a:pt x="373" y="44"/>
                  </a:lnTo>
                  <a:lnTo>
                    <a:pt x="350" y="53"/>
                  </a:lnTo>
                  <a:lnTo>
                    <a:pt x="327" y="65"/>
                  </a:lnTo>
                  <a:lnTo>
                    <a:pt x="304" y="76"/>
                  </a:lnTo>
                  <a:lnTo>
                    <a:pt x="283" y="88"/>
                  </a:lnTo>
                  <a:lnTo>
                    <a:pt x="262" y="102"/>
                  </a:lnTo>
                  <a:lnTo>
                    <a:pt x="241" y="117"/>
                  </a:lnTo>
                  <a:lnTo>
                    <a:pt x="221" y="132"/>
                  </a:lnTo>
                  <a:lnTo>
                    <a:pt x="202" y="147"/>
                  </a:lnTo>
                  <a:lnTo>
                    <a:pt x="184" y="163"/>
                  </a:lnTo>
                  <a:lnTo>
                    <a:pt x="165" y="181"/>
                  </a:lnTo>
                  <a:lnTo>
                    <a:pt x="147" y="199"/>
                  </a:lnTo>
                  <a:lnTo>
                    <a:pt x="132" y="218"/>
                  </a:lnTo>
                  <a:lnTo>
                    <a:pt x="116" y="238"/>
                  </a:lnTo>
                  <a:lnTo>
                    <a:pt x="101" y="258"/>
                  </a:lnTo>
                  <a:lnTo>
                    <a:pt x="86" y="278"/>
                  </a:lnTo>
                  <a:lnTo>
                    <a:pt x="73" y="299"/>
                  </a:lnTo>
                  <a:lnTo>
                    <a:pt x="60" y="321"/>
                  </a:lnTo>
                  <a:lnTo>
                    <a:pt x="49" y="344"/>
                  </a:lnTo>
                  <a:lnTo>
                    <a:pt x="38" y="366"/>
                  </a:lnTo>
                  <a:lnTo>
                    <a:pt x="28" y="389"/>
                  </a:lnTo>
                  <a:lnTo>
                    <a:pt x="19" y="414"/>
                  </a:lnTo>
                  <a:lnTo>
                    <a:pt x="12" y="438"/>
                  </a:lnTo>
                  <a:lnTo>
                    <a:pt x="4" y="463"/>
                  </a:lnTo>
                  <a:lnTo>
                    <a:pt x="4" y="463"/>
                  </a:lnTo>
                  <a:lnTo>
                    <a:pt x="1" y="474"/>
                  </a:lnTo>
                  <a:lnTo>
                    <a:pt x="1" y="474"/>
                  </a:lnTo>
                  <a:lnTo>
                    <a:pt x="1" y="476"/>
                  </a:lnTo>
                  <a:lnTo>
                    <a:pt x="1" y="476"/>
                  </a:lnTo>
                  <a:lnTo>
                    <a:pt x="1" y="476"/>
                  </a:lnTo>
                  <a:lnTo>
                    <a:pt x="0" y="488"/>
                  </a:lnTo>
                  <a:lnTo>
                    <a:pt x="0" y="488"/>
                  </a:lnTo>
                  <a:lnTo>
                    <a:pt x="0" y="497"/>
                  </a:lnTo>
                  <a:lnTo>
                    <a:pt x="2" y="504"/>
                  </a:lnTo>
                  <a:lnTo>
                    <a:pt x="3" y="511"/>
                  </a:lnTo>
                  <a:lnTo>
                    <a:pt x="6" y="519"/>
                  </a:lnTo>
                  <a:lnTo>
                    <a:pt x="10" y="525"/>
                  </a:lnTo>
                  <a:lnTo>
                    <a:pt x="14" y="533"/>
                  </a:lnTo>
                  <a:lnTo>
                    <a:pt x="18" y="538"/>
                  </a:lnTo>
                  <a:lnTo>
                    <a:pt x="23" y="543"/>
                  </a:lnTo>
                  <a:lnTo>
                    <a:pt x="29" y="549"/>
                  </a:lnTo>
                  <a:lnTo>
                    <a:pt x="35" y="554"/>
                  </a:lnTo>
                  <a:lnTo>
                    <a:pt x="41" y="557"/>
                  </a:lnTo>
                  <a:lnTo>
                    <a:pt x="49" y="560"/>
                  </a:lnTo>
                  <a:lnTo>
                    <a:pt x="56" y="563"/>
                  </a:lnTo>
                  <a:lnTo>
                    <a:pt x="64" y="566"/>
                  </a:lnTo>
                  <a:lnTo>
                    <a:pt x="71" y="567"/>
                  </a:lnTo>
                  <a:lnTo>
                    <a:pt x="80" y="567"/>
                  </a:lnTo>
                  <a:lnTo>
                    <a:pt x="80" y="567"/>
                  </a:lnTo>
                  <a:lnTo>
                    <a:pt x="87" y="567"/>
                  </a:lnTo>
                  <a:lnTo>
                    <a:pt x="94" y="566"/>
                  </a:lnTo>
                  <a:lnTo>
                    <a:pt x="101" y="563"/>
                  </a:lnTo>
                  <a:lnTo>
                    <a:pt x="107" y="561"/>
                  </a:lnTo>
                  <a:lnTo>
                    <a:pt x="120" y="556"/>
                  </a:lnTo>
                  <a:lnTo>
                    <a:pt x="132" y="547"/>
                  </a:lnTo>
                  <a:lnTo>
                    <a:pt x="141" y="538"/>
                  </a:lnTo>
                  <a:lnTo>
                    <a:pt x="149" y="526"/>
                  </a:lnTo>
                  <a:lnTo>
                    <a:pt x="155" y="514"/>
                  </a:lnTo>
                  <a:lnTo>
                    <a:pt x="156" y="507"/>
                  </a:lnTo>
                  <a:lnTo>
                    <a:pt x="158" y="500"/>
                  </a:lnTo>
                  <a:lnTo>
                    <a:pt x="158" y="500"/>
                  </a:lnTo>
                  <a:lnTo>
                    <a:pt x="163" y="482"/>
                  </a:lnTo>
                  <a:lnTo>
                    <a:pt x="169" y="464"/>
                  </a:lnTo>
                  <a:lnTo>
                    <a:pt x="176" y="446"/>
                  </a:lnTo>
                  <a:lnTo>
                    <a:pt x="184" y="429"/>
                  </a:lnTo>
                  <a:lnTo>
                    <a:pt x="191" y="412"/>
                  </a:lnTo>
                  <a:lnTo>
                    <a:pt x="199" y="395"/>
                  </a:lnTo>
                  <a:lnTo>
                    <a:pt x="209" y="379"/>
                  </a:lnTo>
                  <a:lnTo>
                    <a:pt x="220" y="363"/>
                  </a:lnTo>
                  <a:lnTo>
                    <a:pt x="230" y="348"/>
                  </a:lnTo>
                  <a:lnTo>
                    <a:pt x="241" y="333"/>
                  </a:lnTo>
                  <a:lnTo>
                    <a:pt x="252" y="319"/>
                  </a:lnTo>
                  <a:lnTo>
                    <a:pt x="265" y="306"/>
                  </a:lnTo>
                  <a:lnTo>
                    <a:pt x="278" y="292"/>
                  </a:lnTo>
                  <a:lnTo>
                    <a:pt x="291" y="279"/>
                  </a:lnTo>
                  <a:lnTo>
                    <a:pt x="306" y="266"/>
                  </a:lnTo>
                  <a:lnTo>
                    <a:pt x="319" y="255"/>
                  </a:lnTo>
                  <a:lnTo>
                    <a:pt x="334" y="244"/>
                  </a:lnTo>
                  <a:lnTo>
                    <a:pt x="350" y="233"/>
                  </a:lnTo>
                  <a:lnTo>
                    <a:pt x="365" y="224"/>
                  </a:lnTo>
                  <a:lnTo>
                    <a:pt x="382" y="214"/>
                  </a:lnTo>
                  <a:lnTo>
                    <a:pt x="398" y="206"/>
                  </a:lnTo>
                  <a:lnTo>
                    <a:pt x="415" y="197"/>
                  </a:lnTo>
                  <a:lnTo>
                    <a:pt x="433" y="190"/>
                  </a:lnTo>
                  <a:lnTo>
                    <a:pt x="450" y="184"/>
                  </a:lnTo>
                  <a:lnTo>
                    <a:pt x="468" y="177"/>
                  </a:lnTo>
                  <a:lnTo>
                    <a:pt x="486" y="173"/>
                  </a:lnTo>
                  <a:lnTo>
                    <a:pt x="505" y="168"/>
                  </a:lnTo>
                  <a:lnTo>
                    <a:pt x="524" y="164"/>
                  </a:lnTo>
                  <a:lnTo>
                    <a:pt x="543" y="161"/>
                  </a:lnTo>
                  <a:lnTo>
                    <a:pt x="562" y="159"/>
                  </a:lnTo>
                  <a:lnTo>
                    <a:pt x="582" y="158"/>
                  </a:lnTo>
                  <a:lnTo>
                    <a:pt x="603" y="158"/>
                  </a:lnTo>
                  <a:lnTo>
                    <a:pt x="603" y="158"/>
                  </a:lnTo>
                  <a:lnTo>
                    <a:pt x="626" y="158"/>
                  </a:lnTo>
                  <a:lnTo>
                    <a:pt x="649" y="160"/>
                  </a:lnTo>
                  <a:lnTo>
                    <a:pt x="671" y="163"/>
                  </a:lnTo>
                  <a:lnTo>
                    <a:pt x="695" y="167"/>
                  </a:lnTo>
                  <a:lnTo>
                    <a:pt x="716" y="172"/>
                  </a:lnTo>
                  <a:lnTo>
                    <a:pt x="738" y="178"/>
                  </a:lnTo>
                  <a:lnTo>
                    <a:pt x="760" y="186"/>
                  </a:lnTo>
                  <a:lnTo>
                    <a:pt x="781" y="193"/>
                  </a:lnTo>
                  <a:lnTo>
                    <a:pt x="801" y="203"/>
                  </a:lnTo>
                  <a:lnTo>
                    <a:pt x="820" y="213"/>
                  </a:lnTo>
                  <a:lnTo>
                    <a:pt x="839" y="224"/>
                  </a:lnTo>
                  <a:lnTo>
                    <a:pt x="858" y="236"/>
                  </a:lnTo>
                  <a:lnTo>
                    <a:pt x="876" y="248"/>
                  </a:lnTo>
                  <a:lnTo>
                    <a:pt x="893" y="262"/>
                  </a:lnTo>
                  <a:lnTo>
                    <a:pt x="910" y="276"/>
                  </a:lnTo>
                  <a:lnTo>
                    <a:pt x="926" y="292"/>
                  </a:lnTo>
                  <a:lnTo>
                    <a:pt x="941" y="308"/>
                  </a:lnTo>
                  <a:lnTo>
                    <a:pt x="956" y="324"/>
                  </a:lnTo>
                  <a:lnTo>
                    <a:pt x="970" y="342"/>
                  </a:lnTo>
                  <a:lnTo>
                    <a:pt x="982" y="359"/>
                  </a:lnTo>
                  <a:lnTo>
                    <a:pt x="994" y="378"/>
                  </a:lnTo>
                  <a:lnTo>
                    <a:pt x="1006" y="397"/>
                  </a:lnTo>
                  <a:lnTo>
                    <a:pt x="1015" y="417"/>
                  </a:lnTo>
                  <a:lnTo>
                    <a:pt x="1025" y="437"/>
                  </a:lnTo>
                  <a:lnTo>
                    <a:pt x="1033" y="457"/>
                  </a:lnTo>
                  <a:lnTo>
                    <a:pt x="1041" y="479"/>
                  </a:lnTo>
                  <a:lnTo>
                    <a:pt x="1046" y="501"/>
                  </a:lnTo>
                  <a:lnTo>
                    <a:pt x="1051" y="522"/>
                  </a:lnTo>
                  <a:lnTo>
                    <a:pt x="1056" y="545"/>
                  </a:lnTo>
                  <a:lnTo>
                    <a:pt x="1059" y="568"/>
                  </a:lnTo>
                  <a:lnTo>
                    <a:pt x="1061" y="591"/>
                  </a:lnTo>
                  <a:lnTo>
                    <a:pt x="1062" y="614"/>
                  </a:lnTo>
                  <a:lnTo>
                    <a:pt x="994" y="614"/>
                  </a:lnTo>
                  <a:lnTo>
                    <a:pt x="1142" y="792"/>
                  </a:lnTo>
                  <a:lnTo>
                    <a:pt x="1291" y="614"/>
                  </a:lnTo>
                  <a:lnTo>
                    <a:pt x="1220" y="614"/>
                  </a:lnTo>
                  <a:close/>
                </a:path>
              </a:pathLst>
            </a:custGeom>
            <a:grpFill/>
            <a:ln>
              <a:noFill/>
            </a:ln>
            <a:effectLst/>
          </p:spPr>
          <p:txBody>
            <a:bodyPr vert="horz" wrap="square" lIns="91440" tIns="45720" rIns="91440" bIns="45720" numCol="1" anchor="t" anchorCtr="0" compatLnSpc="1"/>
            <a:lstStyle/>
            <a:p>
              <a:endParaRPr lang="zh-CN" altLang="en-US">
                <a:solidFill>
                  <a:schemeClr val="bg1"/>
                </a:solidFill>
              </a:endParaRPr>
            </a:p>
          </p:txBody>
        </p:sp>
      </p:grpSp>
      <p:sp>
        <p:nvSpPr>
          <p:cNvPr id="77" name="文本框 76"/>
          <p:cNvSpPr txBox="1"/>
          <p:nvPr/>
        </p:nvSpPr>
        <p:spPr>
          <a:xfrm flipH="1">
            <a:off x="729276" y="4722780"/>
            <a:ext cx="1629114" cy="450850"/>
          </a:xfrm>
          <a:prstGeom prst="rect">
            <a:avLst/>
          </a:prstGeom>
          <a:noFill/>
        </p:spPr>
        <p:txBody>
          <a:bodyPr wrap="square" lIns="0" tIns="72000" bIns="72000" rtlCol="0" anchor="ctr" anchorCtr="0">
            <a:spAutoFit/>
          </a:bodyPr>
          <a:lstStyle/>
          <a:p>
            <a:pPr algn="ctr"/>
            <a:r>
              <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数据采集</a:t>
            </a:r>
            <a:endPar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78" name="文本框 77"/>
          <p:cNvSpPr txBox="1"/>
          <p:nvPr/>
        </p:nvSpPr>
        <p:spPr>
          <a:xfrm>
            <a:off x="97790" y="5108575"/>
            <a:ext cx="2892425" cy="101473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171450" indent="-171450" algn="ctr">
              <a:lnSpc>
                <a:spcPts val="1800"/>
              </a:lnSpc>
              <a:buFont typeface="Wingdings" panose="05000000000000000000" charset="0"/>
              <a:buChar char=""/>
            </a:pPr>
            <a:r>
              <a:rPr lang="zh-CN" altLang="en-US" sz="1200" b="0" dirty="0">
                <a:solidFill>
                  <a:schemeClr val="bg1"/>
                </a:solidFill>
              </a:rPr>
              <a:t>第一阶段是采用聚焦爬虫的基本架构，通过一系列的登录验证、URL管理、页面获取、页面解析、数据清洗、数据存储等过程来获取招聘信息; </a:t>
            </a:r>
            <a:endParaRPr lang="zh-CN" altLang="en-US" sz="1200" b="0" dirty="0">
              <a:solidFill>
                <a:schemeClr val="bg1"/>
              </a:solidFill>
            </a:endParaRPr>
          </a:p>
        </p:txBody>
      </p:sp>
      <p:sp>
        <p:nvSpPr>
          <p:cNvPr id="99" name="椭圆 98"/>
          <p:cNvSpPr/>
          <p:nvPr/>
        </p:nvSpPr>
        <p:spPr>
          <a:xfrm>
            <a:off x="8524875" y="3218815"/>
            <a:ext cx="1005840" cy="1007110"/>
          </a:xfrm>
          <a:prstGeom prst="ellipse">
            <a:avLst/>
          </a:prstGeom>
          <a:solidFill>
            <a:srgbClr val="45D8FF"/>
          </a:solidFill>
          <a:ln w="57150">
            <a:noFill/>
          </a:ln>
          <a:effectLst>
            <a:outerShdw blurRad="190500" algn="ctr" rotWithShape="0">
              <a:srgbClr val="45D8FF">
                <a:alpha val="70000"/>
              </a:srgb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98" name="椭圆 97"/>
          <p:cNvSpPr/>
          <p:nvPr/>
        </p:nvSpPr>
        <p:spPr>
          <a:xfrm>
            <a:off x="6562725" y="3218815"/>
            <a:ext cx="1005840" cy="1007110"/>
          </a:xfrm>
          <a:prstGeom prst="ellipse">
            <a:avLst/>
          </a:prstGeom>
          <a:solidFill>
            <a:srgbClr val="45D8FF"/>
          </a:solidFill>
          <a:ln w="57150">
            <a:noFill/>
          </a:ln>
          <a:effectLst>
            <a:outerShdw blurRad="190500" algn="ctr" rotWithShape="0">
              <a:srgbClr val="45D8FF">
                <a:alpha val="70000"/>
              </a:srgb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60" name="椭圆 59"/>
          <p:cNvSpPr/>
          <p:nvPr/>
        </p:nvSpPr>
        <p:spPr>
          <a:xfrm>
            <a:off x="815340" y="3220720"/>
            <a:ext cx="1005840" cy="1007110"/>
          </a:xfrm>
          <a:prstGeom prst="ellipse">
            <a:avLst/>
          </a:prstGeom>
          <a:solidFill>
            <a:srgbClr val="45D8FF"/>
          </a:solidFill>
          <a:ln w="57150">
            <a:noFill/>
          </a:ln>
          <a:effectLst>
            <a:outerShdw blurRad="190500" algn="ctr" rotWithShape="0">
              <a:srgbClr val="45D8FF">
                <a:alpha val="70000"/>
              </a:srgb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01" name="文本框 100"/>
          <p:cNvSpPr txBox="1"/>
          <p:nvPr/>
        </p:nvSpPr>
        <p:spPr>
          <a:xfrm flipH="1">
            <a:off x="4401844" y="4722780"/>
            <a:ext cx="1629114" cy="450850"/>
          </a:xfrm>
          <a:prstGeom prst="rect">
            <a:avLst/>
          </a:prstGeom>
          <a:noFill/>
        </p:spPr>
        <p:txBody>
          <a:bodyPr wrap="square" lIns="0" tIns="72000" bIns="72000" rtlCol="0" anchor="ctr" anchorCtr="0">
            <a:spAutoFit/>
          </a:bodyPr>
          <a:lstStyle/>
          <a:p>
            <a:pPr algn="ctr"/>
            <a:r>
              <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数据分析</a:t>
            </a:r>
            <a:endPar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02" name="文本框 101"/>
          <p:cNvSpPr txBox="1"/>
          <p:nvPr/>
        </p:nvSpPr>
        <p:spPr>
          <a:xfrm>
            <a:off x="3620770" y="5108575"/>
            <a:ext cx="3134995" cy="124523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171450" indent="-171450" algn="ctr">
              <a:lnSpc>
                <a:spcPts val="1800"/>
              </a:lnSpc>
              <a:buFont typeface="Wingdings" panose="05000000000000000000" charset="0"/>
              <a:buChar char=""/>
            </a:pPr>
            <a:r>
              <a:rPr lang="zh-CN" altLang="en-US" sz="1200" b="0" dirty="0">
                <a:solidFill>
                  <a:schemeClr val="bg1"/>
                </a:solidFill>
              </a:rPr>
              <a:t>第三阶段是使用Hive数据仓库进行离线数据分析，HBase分布式数据进行实时数据的计算分析，Spark MLlib算法进行信息预测，利用基于内容过滤和双重聚类的协同过滤推荐算法来进行个性化的职业推荐;</a:t>
            </a:r>
            <a:endParaRPr lang="zh-CN" altLang="en-US" sz="1200" b="0" dirty="0">
              <a:solidFill>
                <a:schemeClr val="bg1"/>
              </a:solidFill>
            </a:endParaRPr>
          </a:p>
        </p:txBody>
      </p:sp>
      <p:sp>
        <p:nvSpPr>
          <p:cNvPr id="103" name="文本框 102"/>
          <p:cNvSpPr txBox="1"/>
          <p:nvPr/>
        </p:nvSpPr>
        <p:spPr>
          <a:xfrm flipH="1">
            <a:off x="8320702" y="4722780"/>
            <a:ext cx="1629114" cy="450850"/>
          </a:xfrm>
          <a:prstGeom prst="rect">
            <a:avLst/>
          </a:prstGeom>
          <a:noFill/>
        </p:spPr>
        <p:txBody>
          <a:bodyPr wrap="square" lIns="0" tIns="72000" bIns="72000" rtlCol="0" anchor="ctr" anchorCtr="0">
            <a:spAutoFit/>
          </a:bodyPr>
          <a:lstStyle/>
          <a:p>
            <a:pPr algn="ctr"/>
            <a:r>
              <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数据可视化</a:t>
            </a:r>
            <a:endPar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04" name="文本框 103"/>
          <p:cNvSpPr txBox="1"/>
          <p:nvPr/>
        </p:nvSpPr>
        <p:spPr>
          <a:xfrm>
            <a:off x="7823835" y="5108575"/>
            <a:ext cx="2546985" cy="101473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171450" indent="-171450" algn="ctr">
              <a:lnSpc>
                <a:spcPts val="1800"/>
              </a:lnSpc>
              <a:buFont typeface="Wingdings" panose="05000000000000000000" charset="0"/>
              <a:buChar char=""/>
            </a:pPr>
            <a:r>
              <a:rPr lang="zh-CN" altLang="en-US" sz="1200" b="0" dirty="0">
                <a:solidFill>
                  <a:schemeClr val="bg1"/>
                </a:solidFill>
              </a:rPr>
              <a:t>第五阶段是通过Ajax异步数据获取的方法将数据展现到ECharts图表中，最终将结果清晰直观的呈现到页面中.</a:t>
            </a:r>
            <a:endParaRPr lang="zh-CN" altLang="en-US" sz="1200" b="0" dirty="0">
              <a:solidFill>
                <a:schemeClr val="bg1"/>
              </a:solidFill>
            </a:endParaRPr>
          </a:p>
        </p:txBody>
      </p:sp>
      <p:sp>
        <p:nvSpPr>
          <p:cNvPr id="105" name="文本框 104"/>
          <p:cNvSpPr txBox="1"/>
          <p:nvPr/>
        </p:nvSpPr>
        <p:spPr>
          <a:xfrm flipH="1">
            <a:off x="6298499" y="1539495"/>
            <a:ext cx="1629114" cy="450850"/>
          </a:xfrm>
          <a:prstGeom prst="rect">
            <a:avLst/>
          </a:prstGeom>
          <a:noFill/>
        </p:spPr>
        <p:txBody>
          <a:bodyPr wrap="square" lIns="0" tIns="72000" bIns="72000" rtlCol="0" anchor="ctr" anchorCtr="0">
            <a:spAutoFit/>
          </a:bodyPr>
          <a:lstStyle/>
          <a:p>
            <a:pPr algn="ctr"/>
            <a:r>
              <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数据导出</a:t>
            </a:r>
            <a:endParaRPr lang="zh-CN" altLang="en-US" sz="2000" b="1" dirty="0">
              <a:solidFill>
                <a:schemeClr val="bg1"/>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06" name="文本框 105"/>
          <p:cNvSpPr txBox="1"/>
          <p:nvPr/>
        </p:nvSpPr>
        <p:spPr>
          <a:xfrm>
            <a:off x="5809615" y="1925320"/>
            <a:ext cx="2586990" cy="101473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171450" indent="-171450" algn="ctr">
              <a:lnSpc>
                <a:spcPts val="1800"/>
              </a:lnSpc>
              <a:buFont typeface="Wingdings" panose="05000000000000000000" charset="0"/>
              <a:buChar char=""/>
            </a:pPr>
            <a:r>
              <a:rPr lang="zh-CN" altLang="en-US" sz="1200" b="0" dirty="0">
                <a:solidFill>
                  <a:schemeClr val="bg1"/>
                </a:solidFill>
              </a:rPr>
              <a:t>第四阶段是对模型的部署和应用，通过基于Hadoop Sqoop数据迁移工具将模型运算结果输出到MySQL数据库。 </a:t>
            </a:r>
            <a:endParaRPr lang="zh-CN" altLang="en-US" sz="1200" b="0" dirty="0">
              <a:solidFill>
                <a:schemeClr val="bg1"/>
              </a:solidFill>
            </a:endParaRPr>
          </a:p>
        </p:txBody>
      </p:sp>
      <p:sp>
        <p:nvSpPr>
          <p:cNvPr id="107" name="文本框 106"/>
          <p:cNvSpPr txBox="1"/>
          <p:nvPr/>
        </p:nvSpPr>
        <p:spPr>
          <a:xfrm flipH="1">
            <a:off x="2379097" y="1539495"/>
            <a:ext cx="1629114" cy="450850"/>
          </a:xfrm>
          <a:prstGeom prst="rect">
            <a:avLst/>
          </a:prstGeom>
          <a:noFill/>
        </p:spPr>
        <p:txBody>
          <a:bodyPr wrap="square" lIns="0" tIns="72000" bIns="72000" rtlCol="0" anchor="ctr" anchorCtr="0">
            <a:spAutoFit/>
          </a:bodyPr>
          <a:lstStyle/>
          <a:p>
            <a:pPr algn="ctr"/>
            <a:r>
              <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数据预处理</a:t>
            </a:r>
            <a:endPar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108" name="文本框 107"/>
          <p:cNvSpPr txBox="1"/>
          <p:nvPr/>
        </p:nvSpPr>
        <p:spPr>
          <a:xfrm>
            <a:off x="1746250" y="1925320"/>
            <a:ext cx="2773680" cy="124523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171450" indent="-171450" algn="ctr">
              <a:lnSpc>
                <a:spcPts val="1800"/>
              </a:lnSpc>
              <a:buFont typeface="Wingdings" panose="05000000000000000000" charset="0"/>
              <a:buChar char=""/>
            </a:pPr>
            <a:r>
              <a:rPr lang="zh-CN" altLang="en-US" sz="1200" b="0" dirty="0">
                <a:solidFill>
                  <a:schemeClr val="bg1"/>
                </a:solidFill>
              </a:rPr>
              <a:t>第二个阶段是采用Hive数据仓库对爬取到的数据进行探索分析，然后用数据清洗和属性规约等方法对数据进行处理，最后得到可以使用的数据；</a:t>
            </a:r>
            <a:endParaRPr lang="zh-CN" altLang="en-US" sz="1200" b="0" dirty="0">
              <a:solidFill>
                <a:schemeClr val="bg1"/>
              </a:solidFill>
            </a:endParaRPr>
          </a:p>
        </p:txBody>
      </p:sp>
      <p:sp>
        <p:nvSpPr>
          <p:cNvPr id="100" name="椭圆 99"/>
          <p:cNvSpPr/>
          <p:nvPr/>
        </p:nvSpPr>
        <p:spPr>
          <a:xfrm>
            <a:off x="4613275" y="3238500"/>
            <a:ext cx="1005840" cy="1007110"/>
          </a:xfrm>
          <a:prstGeom prst="ellipse">
            <a:avLst/>
          </a:prstGeom>
          <a:solidFill>
            <a:srgbClr val="45D8FF"/>
          </a:solidFill>
          <a:ln w="57150">
            <a:noFill/>
          </a:ln>
          <a:effectLst>
            <a:outerShdw blurRad="190500" algn="ctr" rotWithShape="0">
              <a:srgbClr val="45D8FF">
                <a:alpha val="70000"/>
              </a:srgb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97" name="椭圆 96"/>
          <p:cNvSpPr/>
          <p:nvPr/>
        </p:nvSpPr>
        <p:spPr>
          <a:xfrm>
            <a:off x="2696210" y="3260725"/>
            <a:ext cx="922020" cy="923290"/>
          </a:xfrm>
          <a:prstGeom prst="ellipse">
            <a:avLst/>
          </a:prstGeom>
          <a:solidFill>
            <a:srgbClr val="45D8FF"/>
          </a:solidFill>
          <a:ln w="57150">
            <a:noFill/>
          </a:ln>
          <a:effectLst>
            <a:outerShdw blurRad="190500" algn="ctr" rotWithShape="0">
              <a:srgbClr val="45D8FF">
                <a:alpha val="70000"/>
              </a:srgbClr>
            </a:outerShdw>
          </a:effectLst>
        </p:spPr>
        <p:txBody>
          <a:bodyPr vert="horz" wrap="square" lIns="91440" tIns="45720" rIns="91440" bIns="45720" numCol="1" anchor="t" anchorCtr="0" compatLnSpc="1"/>
          <a:lstStyle/>
          <a:p>
            <a:endParaRPr lang="zh-CN" altLang="en-US">
              <a:solidFill>
                <a:schemeClr val="bg1"/>
              </a:solidFill>
            </a:endParaRPr>
          </a:p>
        </p:txBody>
      </p:sp>
      <p:grpSp>
        <p:nvGrpSpPr>
          <p:cNvPr id="13" name="组合 12"/>
          <p:cNvGrpSpPr/>
          <p:nvPr/>
        </p:nvGrpSpPr>
        <p:grpSpPr>
          <a:xfrm flipV="1">
            <a:off x="3118008" y="2744154"/>
            <a:ext cx="76200" cy="442912"/>
            <a:chOff x="4064793" y="2877980"/>
            <a:chExt cx="76200" cy="442912"/>
          </a:xfrm>
          <a:solidFill>
            <a:srgbClr val="009AC4"/>
          </a:solidFill>
        </p:grpSpPr>
        <p:cxnSp>
          <p:nvCxnSpPr>
            <p:cNvPr id="15" name="直接连接符 14"/>
            <p:cNvCxnSpPr/>
            <p:nvPr/>
          </p:nvCxnSpPr>
          <p:spPr>
            <a:xfrm>
              <a:off x="4102100" y="2920842"/>
              <a:ext cx="0" cy="400050"/>
            </a:xfrm>
            <a:prstGeom prst="line">
              <a:avLst/>
            </a:prstGeom>
            <a:grpFill/>
            <a:ln>
              <a:solidFill>
                <a:srgbClr val="009AC4"/>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4064793" y="2877980"/>
              <a:ext cx="76200" cy="76200"/>
            </a:xfrm>
            <a:prstGeom prst="ellipse">
              <a:avLst/>
            </a:prstGeom>
            <a:grpFill/>
            <a:ln>
              <a:solidFill>
                <a:srgbClr val="009A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5" name="组合 24"/>
          <p:cNvGrpSpPr/>
          <p:nvPr/>
        </p:nvGrpSpPr>
        <p:grpSpPr>
          <a:xfrm flipV="1">
            <a:off x="6992303" y="2698751"/>
            <a:ext cx="76200" cy="447516"/>
            <a:chOff x="7939088" y="2877980"/>
            <a:chExt cx="76200" cy="447516"/>
          </a:xfrm>
          <a:solidFill>
            <a:srgbClr val="009AC4"/>
          </a:solidFill>
        </p:grpSpPr>
        <p:cxnSp>
          <p:nvCxnSpPr>
            <p:cNvPr id="53" name="直接连接符 52"/>
            <p:cNvCxnSpPr/>
            <p:nvPr/>
          </p:nvCxnSpPr>
          <p:spPr>
            <a:xfrm>
              <a:off x="7975600" y="2925446"/>
              <a:ext cx="0" cy="400050"/>
            </a:xfrm>
            <a:prstGeom prst="line">
              <a:avLst/>
            </a:prstGeom>
            <a:grpFill/>
            <a:ln>
              <a:solidFill>
                <a:srgbClr val="009AC4"/>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7939088" y="2877980"/>
              <a:ext cx="76200" cy="76200"/>
            </a:xfrm>
            <a:prstGeom prst="ellipse">
              <a:avLst/>
            </a:prstGeom>
            <a:grpFill/>
            <a:ln>
              <a:solidFill>
                <a:srgbClr val="009A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6" name="组合 25"/>
          <p:cNvGrpSpPr/>
          <p:nvPr/>
        </p:nvGrpSpPr>
        <p:grpSpPr>
          <a:xfrm flipV="1">
            <a:off x="5075397" y="4313556"/>
            <a:ext cx="76200" cy="440373"/>
            <a:chOff x="6022182" y="4368801"/>
            <a:chExt cx="76200" cy="440373"/>
          </a:xfrm>
          <a:solidFill>
            <a:srgbClr val="009AC4"/>
          </a:solidFill>
        </p:grpSpPr>
        <p:cxnSp>
          <p:nvCxnSpPr>
            <p:cNvPr id="54" name="直接连接符 53"/>
            <p:cNvCxnSpPr/>
            <p:nvPr/>
          </p:nvCxnSpPr>
          <p:spPr>
            <a:xfrm>
              <a:off x="6057900" y="4368801"/>
              <a:ext cx="0" cy="400050"/>
            </a:xfrm>
            <a:prstGeom prst="line">
              <a:avLst/>
            </a:prstGeom>
            <a:grpFill/>
            <a:ln>
              <a:solidFill>
                <a:srgbClr val="009AC4"/>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6022182" y="4732974"/>
              <a:ext cx="76200" cy="76200"/>
            </a:xfrm>
            <a:prstGeom prst="ellipse">
              <a:avLst/>
            </a:prstGeom>
            <a:grpFill/>
            <a:ln>
              <a:solidFill>
                <a:srgbClr val="009A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7" name="组合 26"/>
          <p:cNvGrpSpPr/>
          <p:nvPr/>
        </p:nvGrpSpPr>
        <p:grpSpPr>
          <a:xfrm flipV="1">
            <a:off x="1342867" y="4313556"/>
            <a:ext cx="76200" cy="440373"/>
            <a:chOff x="2078832" y="4368801"/>
            <a:chExt cx="76200" cy="440373"/>
          </a:xfrm>
          <a:solidFill>
            <a:srgbClr val="009AC4"/>
          </a:solidFill>
        </p:grpSpPr>
        <p:cxnSp>
          <p:nvCxnSpPr>
            <p:cNvPr id="55" name="直接连接符 54"/>
            <p:cNvCxnSpPr/>
            <p:nvPr/>
          </p:nvCxnSpPr>
          <p:spPr>
            <a:xfrm>
              <a:off x="2120900" y="4368801"/>
              <a:ext cx="0" cy="400050"/>
            </a:xfrm>
            <a:prstGeom prst="line">
              <a:avLst/>
            </a:prstGeom>
            <a:grpFill/>
            <a:ln>
              <a:solidFill>
                <a:srgbClr val="009AC4"/>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2078832" y="4732974"/>
              <a:ext cx="76200" cy="76200"/>
            </a:xfrm>
            <a:prstGeom prst="ellipse">
              <a:avLst/>
            </a:prstGeom>
            <a:grpFill/>
            <a:ln>
              <a:solidFill>
                <a:srgbClr val="009A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8" name="组合 27"/>
          <p:cNvGrpSpPr/>
          <p:nvPr/>
        </p:nvGrpSpPr>
        <p:grpSpPr>
          <a:xfrm flipV="1">
            <a:off x="9011128" y="4313556"/>
            <a:ext cx="76200" cy="440373"/>
            <a:chOff x="9957913" y="4368801"/>
            <a:chExt cx="76200" cy="440373"/>
          </a:xfrm>
          <a:solidFill>
            <a:srgbClr val="009AC4"/>
          </a:solidFill>
        </p:grpSpPr>
        <p:cxnSp>
          <p:nvCxnSpPr>
            <p:cNvPr id="56" name="直接连接符 55"/>
            <p:cNvCxnSpPr/>
            <p:nvPr/>
          </p:nvCxnSpPr>
          <p:spPr>
            <a:xfrm>
              <a:off x="9994900" y="4368801"/>
              <a:ext cx="0" cy="400050"/>
            </a:xfrm>
            <a:prstGeom prst="line">
              <a:avLst/>
            </a:prstGeom>
            <a:grpFill/>
            <a:ln>
              <a:solidFill>
                <a:srgbClr val="009AC4"/>
              </a:solidFil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9957913" y="4732974"/>
              <a:ext cx="76200" cy="76200"/>
            </a:xfrm>
            <a:prstGeom prst="ellipse">
              <a:avLst/>
            </a:prstGeom>
            <a:grpFill/>
            <a:ln>
              <a:solidFill>
                <a:srgbClr val="009A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0" name="Freeform 16"/>
          <p:cNvSpPr/>
          <p:nvPr/>
        </p:nvSpPr>
        <p:spPr bwMode="auto">
          <a:xfrm>
            <a:off x="9868535" y="3404870"/>
            <a:ext cx="2012950" cy="1367155"/>
          </a:xfrm>
          <a:custGeom>
            <a:avLst/>
            <a:gdLst>
              <a:gd name="T0" fmla="*/ 992 w 1288"/>
              <a:gd name="T1" fmla="*/ 178 h 793"/>
              <a:gd name="T2" fmla="*/ 1064 w 1288"/>
              <a:gd name="T3" fmla="*/ 201 h 793"/>
              <a:gd name="T4" fmla="*/ 1054 w 1288"/>
              <a:gd name="T5" fmla="*/ 270 h 793"/>
              <a:gd name="T6" fmla="*/ 1036 w 1288"/>
              <a:gd name="T7" fmla="*/ 335 h 793"/>
              <a:gd name="T8" fmla="*/ 1009 w 1288"/>
              <a:gd name="T9" fmla="*/ 396 h 793"/>
              <a:gd name="T10" fmla="*/ 973 w 1288"/>
              <a:gd name="T11" fmla="*/ 451 h 793"/>
              <a:gd name="T12" fmla="*/ 929 w 1288"/>
              <a:gd name="T13" fmla="*/ 501 h 793"/>
              <a:gd name="T14" fmla="*/ 879 w 1288"/>
              <a:gd name="T15" fmla="*/ 544 h 793"/>
              <a:gd name="T16" fmla="*/ 823 w 1288"/>
              <a:gd name="T17" fmla="*/ 580 h 793"/>
              <a:gd name="T18" fmla="*/ 763 w 1288"/>
              <a:gd name="T19" fmla="*/ 607 h 793"/>
              <a:gd name="T20" fmla="*/ 697 w 1288"/>
              <a:gd name="T21" fmla="*/ 625 h 793"/>
              <a:gd name="T22" fmla="*/ 629 w 1288"/>
              <a:gd name="T23" fmla="*/ 634 h 793"/>
              <a:gd name="T24" fmla="*/ 586 w 1288"/>
              <a:gd name="T25" fmla="*/ 635 h 793"/>
              <a:gd name="T26" fmla="*/ 526 w 1288"/>
              <a:gd name="T27" fmla="*/ 629 h 793"/>
              <a:gd name="T28" fmla="*/ 470 w 1288"/>
              <a:gd name="T29" fmla="*/ 615 h 793"/>
              <a:gd name="T30" fmla="*/ 417 w 1288"/>
              <a:gd name="T31" fmla="*/ 595 h 793"/>
              <a:gd name="T32" fmla="*/ 367 w 1288"/>
              <a:gd name="T33" fmla="*/ 568 h 793"/>
              <a:gd name="T34" fmla="*/ 321 w 1288"/>
              <a:gd name="T35" fmla="*/ 536 h 793"/>
              <a:gd name="T36" fmla="*/ 279 w 1288"/>
              <a:gd name="T37" fmla="*/ 499 h 793"/>
              <a:gd name="T38" fmla="*/ 242 w 1288"/>
              <a:gd name="T39" fmla="*/ 458 h 793"/>
              <a:gd name="T40" fmla="*/ 211 w 1288"/>
              <a:gd name="T41" fmla="*/ 411 h 793"/>
              <a:gd name="T42" fmla="*/ 185 w 1288"/>
              <a:gd name="T43" fmla="*/ 361 h 793"/>
              <a:gd name="T44" fmla="*/ 164 w 1288"/>
              <a:gd name="T45" fmla="*/ 307 h 793"/>
              <a:gd name="T46" fmla="*/ 0 w 1288"/>
              <a:gd name="T47" fmla="*/ 300 h 793"/>
              <a:gd name="T48" fmla="*/ 13 w 1288"/>
              <a:gd name="T49" fmla="*/ 352 h 793"/>
              <a:gd name="T50" fmla="*/ 40 w 1288"/>
              <a:gd name="T51" fmla="*/ 426 h 793"/>
              <a:gd name="T52" fmla="*/ 77 w 1288"/>
              <a:gd name="T53" fmla="*/ 496 h 793"/>
              <a:gd name="T54" fmla="*/ 122 w 1288"/>
              <a:gd name="T55" fmla="*/ 560 h 793"/>
              <a:gd name="T56" fmla="*/ 174 w 1288"/>
              <a:gd name="T57" fmla="*/ 617 h 793"/>
              <a:gd name="T58" fmla="*/ 232 w 1288"/>
              <a:gd name="T59" fmla="*/ 668 h 793"/>
              <a:gd name="T60" fmla="*/ 298 w 1288"/>
              <a:gd name="T61" fmla="*/ 711 h 793"/>
              <a:gd name="T62" fmla="*/ 368 w 1288"/>
              <a:gd name="T63" fmla="*/ 746 h 793"/>
              <a:gd name="T64" fmla="*/ 443 w 1288"/>
              <a:gd name="T65" fmla="*/ 772 h 793"/>
              <a:gd name="T66" fmla="*/ 523 w 1288"/>
              <a:gd name="T67" fmla="*/ 788 h 793"/>
              <a:gd name="T68" fmla="*/ 605 w 1288"/>
              <a:gd name="T69" fmla="*/ 793 h 793"/>
              <a:gd name="T70" fmla="*/ 668 w 1288"/>
              <a:gd name="T71" fmla="*/ 790 h 793"/>
              <a:gd name="T72" fmla="*/ 760 w 1288"/>
              <a:gd name="T73" fmla="*/ 774 h 793"/>
              <a:gd name="T74" fmla="*/ 844 w 1288"/>
              <a:gd name="T75" fmla="*/ 744 h 793"/>
              <a:gd name="T76" fmla="*/ 925 w 1288"/>
              <a:gd name="T77" fmla="*/ 704 h 793"/>
              <a:gd name="T78" fmla="*/ 997 w 1288"/>
              <a:gd name="T79" fmla="*/ 653 h 793"/>
              <a:gd name="T80" fmla="*/ 1062 w 1288"/>
              <a:gd name="T81" fmla="*/ 591 h 793"/>
              <a:gd name="T82" fmla="*/ 1116 w 1288"/>
              <a:gd name="T83" fmla="*/ 521 h 793"/>
              <a:gd name="T84" fmla="*/ 1161 w 1288"/>
              <a:gd name="T85" fmla="*/ 445 h 793"/>
              <a:gd name="T86" fmla="*/ 1195 w 1288"/>
              <a:gd name="T87" fmla="*/ 361 h 793"/>
              <a:gd name="T88" fmla="*/ 1215 w 1288"/>
              <a:gd name="T89" fmla="*/ 272 h 793"/>
              <a:gd name="T90" fmla="*/ 1222 w 1288"/>
              <a:gd name="T91" fmla="*/ 17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8" h="793">
                <a:moveTo>
                  <a:pt x="1288" y="178"/>
                </a:moveTo>
                <a:lnTo>
                  <a:pt x="1140" y="0"/>
                </a:lnTo>
                <a:lnTo>
                  <a:pt x="992" y="178"/>
                </a:lnTo>
                <a:lnTo>
                  <a:pt x="1064" y="178"/>
                </a:lnTo>
                <a:lnTo>
                  <a:pt x="1064" y="178"/>
                </a:lnTo>
                <a:lnTo>
                  <a:pt x="1064" y="201"/>
                </a:lnTo>
                <a:lnTo>
                  <a:pt x="1062" y="224"/>
                </a:lnTo>
                <a:lnTo>
                  <a:pt x="1059" y="248"/>
                </a:lnTo>
                <a:lnTo>
                  <a:pt x="1054" y="270"/>
                </a:lnTo>
                <a:lnTo>
                  <a:pt x="1049" y="292"/>
                </a:lnTo>
                <a:lnTo>
                  <a:pt x="1043" y="313"/>
                </a:lnTo>
                <a:lnTo>
                  <a:pt x="1036" y="335"/>
                </a:lnTo>
                <a:lnTo>
                  <a:pt x="1028" y="356"/>
                </a:lnTo>
                <a:lnTo>
                  <a:pt x="1018" y="376"/>
                </a:lnTo>
                <a:lnTo>
                  <a:pt x="1009" y="396"/>
                </a:lnTo>
                <a:lnTo>
                  <a:pt x="997" y="415"/>
                </a:lnTo>
                <a:lnTo>
                  <a:pt x="986" y="433"/>
                </a:lnTo>
                <a:lnTo>
                  <a:pt x="973" y="451"/>
                </a:lnTo>
                <a:lnTo>
                  <a:pt x="959" y="468"/>
                </a:lnTo>
                <a:lnTo>
                  <a:pt x="944" y="485"/>
                </a:lnTo>
                <a:lnTo>
                  <a:pt x="929" y="501"/>
                </a:lnTo>
                <a:lnTo>
                  <a:pt x="913" y="516"/>
                </a:lnTo>
                <a:lnTo>
                  <a:pt x="896" y="531"/>
                </a:lnTo>
                <a:lnTo>
                  <a:pt x="879" y="544"/>
                </a:lnTo>
                <a:lnTo>
                  <a:pt x="861" y="556"/>
                </a:lnTo>
                <a:lnTo>
                  <a:pt x="842" y="569"/>
                </a:lnTo>
                <a:lnTo>
                  <a:pt x="823" y="580"/>
                </a:lnTo>
                <a:lnTo>
                  <a:pt x="804" y="590"/>
                </a:lnTo>
                <a:lnTo>
                  <a:pt x="784" y="599"/>
                </a:lnTo>
                <a:lnTo>
                  <a:pt x="763" y="607"/>
                </a:lnTo>
                <a:lnTo>
                  <a:pt x="742" y="615"/>
                </a:lnTo>
                <a:lnTo>
                  <a:pt x="719" y="620"/>
                </a:lnTo>
                <a:lnTo>
                  <a:pt x="697" y="625"/>
                </a:lnTo>
                <a:lnTo>
                  <a:pt x="675" y="630"/>
                </a:lnTo>
                <a:lnTo>
                  <a:pt x="652" y="633"/>
                </a:lnTo>
                <a:lnTo>
                  <a:pt x="629" y="634"/>
                </a:lnTo>
                <a:lnTo>
                  <a:pt x="605" y="635"/>
                </a:lnTo>
                <a:lnTo>
                  <a:pt x="605" y="635"/>
                </a:lnTo>
                <a:lnTo>
                  <a:pt x="586" y="635"/>
                </a:lnTo>
                <a:lnTo>
                  <a:pt x="565" y="633"/>
                </a:lnTo>
                <a:lnTo>
                  <a:pt x="545" y="631"/>
                </a:lnTo>
                <a:lnTo>
                  <a:pt x="526" y="629"/>
                </a:lnTo>
                <a:lnTo>
                  <a:pt x="507" y="624"/>
                </a:lnTo>
                <a:lnTo>
                  <a:pt x="489" y="620"/>
                </a:lnTo>
                <a:lnTo>
                  <a:pt x="470" y="615"/>
                </a:lnTo>
                <a:lnTo>
                  <a:pt x="452" y="608"/>
                </a:lnTo>
                <a:lnTo>
                  <a:pt x="434" y="602"/>
                </a:lnTo>
                <a:lnTo>
                  <a:pt x="417" y="595"/>
                </a:lnTo>
                <a:lnTo>
                  <a:pt x="400" y="586"/>
                </a:lnTo>
                <a:lnTo>
                  <a:pt x="383" y="578"/>
                </a:lnTo>
                <a:lnTo>
                  <a:pt x="367" y="568"/>
                </a:lnTo>
                <a:lnTo>
                  <a:pt x="351" y="559"/>
                </a:lnTo>
                <a:lnTo>
                  <a:pt x="336" y="548"/>
                </a:lnTo>
                <a:lnTo>
                  <a:pt x="321" y="536"/>
                </a:lnTo>
                <a:lnTo>
                  <a:pt x="307" y="525"/>
                </a:lnTo>
                <a:lnTo>
                  <a:pt x="293" y="512"/>
                </a:lnTo>
                <a:lnTo>
                  <a:pt x="279" y="499"/>
                </a:lnTo>
                <a:lnTo>
                  <a:pt x="266" y="486"/>
                </a:lnTo>
                <a:lnTo>
                  <a:pt x="255" y="472"/>
                </a:lnTo>
                <a:lnTo>
                  <a:pt x="242" y="458"/>
                </a:lnTo>
                <a:lnTo>
                  <a:pt x="231" y="443"/>
                </a:lnTo>
                <a:lnTo>
                  <a:pt x="221" y="427"/>
                </a:lnTo>
                <a:lnTo>
                  <a:pt x="211" y="411"/>
                </a:lnTo>
                <a:lnTo>
                  <a:pt x="202" y="395"/>
                </a:lnTo>
                <a:lnTo>
                  <a:pt x="193" y="378"/>
                </a:lnTo>
                <a:lnTo>
                  <a:pt x="185" y="361"/>
                </a:lnTo>
                <a:lnTo>
                  <a:pt x="177" y="343"/>
                </a:lnTo>
                <a:lnTo>
                  <a:pt x="171" y="326"/>
                </a:lnTo>
                <a:lnTo>
                  <a:pt x="164" y="307"/>
                </a:lnTo>
                <a:lnTo>
                  <a:pt x="160" y="289"/>
                </a:lnTo>
                <a:lnTo>
                  <a:pt x="75" y="390"/>
                </a:lnTo>
                <a:lnTo>
                  <a:pt x="0" y="300"/>
                </a:lnTo>
                <a:lnTo>
                  <a:pt x="0" y="300"/>
                </a:lnTo>
                <a:lnTo>
                  <a:pt x="6" y="326"/>
                </a:lnTo>
                <a:lnTo>
                  <a:pt x="13" y="352"/>
                </a:lnTo>
                <a:lnTo>
                  <a:pt x="21" y="377"/>
                </a:lnTo>
                <a:lnTo>
                  <a:pt x="31" y="403"/>
                </a:lnTo>
                <a:lnTo>
                  <a:pt x="40" y="426"/>
                </a:lnTo>
                <a:lnTo>
                  <a:pt x="52" y="450"/>
                </a:lnTo>
                <a:lnTo>
                  <a:pt x="64" y="474"/>
                </a:lnTo>
                <a:lnTo>
                  <a:pt x="77" y="496"/>
                </a:lnTo>
                <a:lnTo>
                  <a:pt x="91" y="518"/>
                </a:lnTo>
                <a:lnTo>
                  <a:pt x="106" y="539"/>
                </a:lnTo>
                <a:lnTo>
                  <a:pt x="122" y="560"/>
                </a:lnTo>
                <a:lnTo>
                  <a:pt x="138" y="580"/>
                </a:lnTo>
                <a:lnTo>
                  <a:pt x="156" y="599"/>
                </a:lnTo>
                <a:lnTo>
                  <a:pt x="174" y="617"/>
                </a:lnTo>
                <a:lnTo>
                  <a:pt x="193" y="635"/>
                </a:lnTo>
                <a:lnTo>
                  <a:pt x="212" y="652"/>
                </a:lnTo>
                <a:lnTo>
                  <a:pt x="232" y="668"/>
                </a:lnTo>
                <a:lnTo>
                  <a:pt x="254" y="684"/>
                </a:lnTo>
                <a:lnTo>
                  <a:pt x="276" y="698"/>
                </a:lnTo>
                <a:lnTo>
                  <a:pt x="298" y="711"/>
                </a:lnTo>
                <a:lnTo>
                  <a:pt x="320" y="724"/>
                </a:lnTo>
                <a:lnTo>
                  <a:pt x="344" y="736"/>
                </a:lnTo>
                <a:lnTo>
                  <a:pt x="368" y="746"/>
                </a:lnTo>
                <a:lnTo>
                  <a:pt x="393" y="756"/>
                </a:lnTo>
                <a:lnTo>
                  <a:pt x="418" y="764"/>
                </a:lnTo>
                <a:lnTo>
                  <a:pt x="443" y="772"/>
                </a:lnTo>
                <a:lnTo>
                  <a:pt x="470" y="778"/>
                </a:lnTo>
                <a:lnTo>
                  <a:pt x="495" y="783"/>
                </a:lnTo>
                <a:lnTo>
                  <a:pt x="523" y="788"/>
                </a:lnTo>
                <a:lnTo>
                  <a:pt x="550" y="791"/>
                </a:lnTo>
                <a:lnTo>
                  <a:pt x="577" y="792"/>
                </a:lnTo>
                <a:lnTo>
                  <a:pt x="605" y="793"/>
                </a:lnTo>
                <a:lnTo>
                  <a:pt x="605" y="793"/>
                </a:lnTo>
                <a:lnTo>
                  <a:pt x="637" y="792"/>
                </a:lnTo>
                <a:lnTo>
                  <a:pt x="668" y="790"/>
                </a:lnTo>
                <a:lnTo>
                  <a:pt x="699" y="786"/>
                </a:lnTo>
                <a:lnTo>
                  <a:pt x="729" y="780"/>
                </a:lnTo>
                <a:lnTo>
                  <a:pt x="760" y="774"/>
                </a:lnTo>
                <a:lnTo>
                  <a:pt x="788" y="765"/>
                </a:lnTo>
                <a:lnTo>
                  <a:pt x="817" y="756"/>
                </a:lnTo>
                <a:lnTo>
                  <a:pt x="844" y="744"/>
                </a:lnTo>
                <a:lnTo>
                  <a:pt x="872" y="733"/>
                </a:lnTo>
                <a:lnTo>
                  <a:pt x="899" y="719"/>
                </a:lnTo>
                <a:lnTo>
                  <a:pt x="925" y="704"/>
                </a:lnTo>
                <a:lnTo>
                  <a:pt x="949" y="688"/>
                </a:lnTo>
                <a:lnTo>
                  <a:pt x="974" y="671"/>
                </a:lnTo>
                <a:lnTo>
                  <a:pt x="997" y="653"/>
                </a:lnTo>
                <a:lnTo>
                  <a:pt x="1019" y="633"/>
                </a:lnTo>
                <a:lnTo>
                  <a:pt x="1041" y="613"/>
                </a:lnTo>
                <a:lnTo>
                  <a:pt x="1062" y="591"/>
                </a:lnTo>
                <a:lnTo>
                  <a:pt x="1081" y="569"/>
                </a:lnTo>
                <a:lnTo>
                  <a:pt x="1099" y="546"/>
                </a:lnTo>
                <a:lnTo>
                  <a:pt x="1116" y="521"/>
                </a:lnTo>
                <a:lnTo>
                  <a:pt x="1132" y="497"/>
                </a:lnTo>
                <a:lnTo>
                  <a:pt x="1148" y="472"/>
                </a:lnTo>
                <a:lnTo>
                  <a:pt x="1161" y="445"/>
                </a:lnTo>
                <a:lnTo>
                  <a:pt x="1173" y="417"/>
                </a:lnTo>
                <a:lnTo>
                  <a:pt x="1185" y="390"/>
                </a:lnTo>
                <a:lnTo>
                  <a:pt x="1195" y="361"/>
                </a:lnTo>
                <a:lnTo>
                  <a:pt x="1203" y="331"/>
                </a:lnTo>
                <a:lnTo>
                  <a:pt x="1209" y="302"/>
                </a:lnTo>
                <a:lnTo>
                  <a:pt x="1215" y="272"/>
                </a:lnTo>
                <a:lnTo>
                  <a:pt x="1219" y="240"/>
                </a:lnTo>
                <a:lnTo>
                  <a:pt x="1222" y="209"/>
                </a:lnTo>
                <a:lnTo>
                  <a:pt x="1222" y="178"/>
                </a:lnTo>
                <a:lnTo>
                  <a:pt x="1288" y="178"/>
                </a:lnTo>
                <a:close/>
              </a:path>
            </a:pathLst>
          </a:custGeom>
          <a:solidFill>
            <a:srgbClr val="45D8FF">
              <a:alpha val="60000"/>
            </a:srgbClr>
          </a:solidFill>
          <a:ln>
            <a:noFill/>
          </a:ln>
          <a:effectLst/>
        </p:spPr>
        <p:txBody>
          <a:bodyPr vert="horz" wrap="square" lIns="91440" tIns="45720" rIns="91440" bIns="45720" numCol="1" anchor="t" anchorCtr="0" compatLnSpc="1"/>
          <a:p>
            <a:endParaRPr lang="zh-CN" altLang="en-US">
              <a:solidFill>
                <a:schemeClr val="bg1"/>
              </a:solidFill>
            </a:endParaRPr>
          </a:p>
        </p:txBody>
      </p:sp>
      <p:sp>
        <p:nvSpPr>
          <p:cNvPr id="32" name="椭圆 31"/>
          <p:cNvSpPr/>
          <p:nvPr/>
        </p:nvSpPr>
        <p:spPr>
          <a:xfrm>
            <a:off x="10370185" y="3239770"/>
            <a:ext cx="1005840" cy="1007110"/>
          </a:xfrm>
          <a:prstGeom prst="ellipse">
            <a:avLst/>
          </a:prstGeom>
          <a:solidFill>
            <a:srgbClr val="45D8FF"/>
          </a:solidFill>
          <a:ln w="57150">
            <a:noFill/>
          </a:ln>
          <a:effectLst>
            <a:outerShdw blurRad="190500" algn="ctr" rotWithShape="0">
              <a:srgbClr val="45D8FF">
                <a:alpha val="70000"/>
              </a:srgbClr>
            </a:outerShdw>
          </a:effectLst>
        </p:spPr>
        <p:txBody>
          <a:bodyPr vert="horz" wrap="square" lIns="91440" tIns="45720" rIns="91440" bIns="45720" numCol="1" anchor="t" anchorCtr="0" compatLnSpc="1"/>
          <a:p>
            <a:endParaRPr lang="zh-CN" altLang="en-US">
              <a:solidFill>
                <a:schemeClr val="bg1"/>
              </a:solidFill>
            </a:endParaRPr>
          </a:p>
        </p:txBody>
      </p:sp>
      <p:cxnSp>
        <p:nvCxnSpPr>
          <p:cNvPr id="67" name="直接连接符 66"/>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Project Process</a:t>
            </a:r>
            <a:endParaRPr lang="en-US" altLang="zh-CN" sz="2000" dirty="0">
              <a:solidFill>
                <a:srgbClr val="009AC4"/>
              </a:solidFill>
            </a:endParaRPr>
          </a:p>
        </p:txBody>
      </p:sp>
      <p:sp>
        <p:nvSpPr>
          <p:cNvPr id="69" name="文本框 68"/>
          <p:cNvSpPr txBox="1"/>
          <p:nvPr/>
        </p:nvSpPr>
        <p:spPr>
          <a:xfrm>
            <a:off x="597286" y="40160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项目流程</a:t>
            </a:r>
            <a:endParaRPr lang="zh-CN" altLang="en-US" sz="2000" dirty="0">
              <a:solidFill>
                <a:srgbClr val="45D8FF"/>
              </a:solidFill>
              <a:effectLst>
                <a:outerShdw blurRad="101600" algn="ctr" rotWithShape="0">
                  <a:srgbClr val="45D8FF">
                    <a:alpha val="90000"/>
                  </a:srgbClr>
                </a:outerShdw>
              </a:effectLst>
            </a:endParaRPr>
          </a:p>
        </p:txBody>
      </p:sp>
      <p:sp>
        <p:nvSpPr>
          <p:cNvPr id="70" name="Freeform 5"/>
          <p:cNvSpPr/>
          <p:nvPr/>
        </p:nvSpPr>
        <p:spPr bwMode="auto">
          <a:xfrm>
            <a:off x="1821003" y="401069"/>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71" name="直接连接符 70"/>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flipH="1">
            <a:off x="10142789" y="1551560"/>
            <a:ext cx="1629114" cy="450850"/>
          </a:xfrm>
          <a:prstGeom prst="rect">
            <a:avLst/>
          </a:prstGeom>
          <a:noFill/>
        </p:spPr>
        <p:txBody>
          <a:bodyPr wrap="square" lIns="0" tIns="72000" bIns="72000" rtlCol="0" anchor="ctr" anchorCtr="0">
            <a:spAutoFit/>
          </a:bodyPr>
          <a:lstStyle/>
          <a:p>
            <a:pPr algn="ctr"/>
            <a:r>
              <a:rPr lang="zh-CN" altLang="en-US" sz="2000" b="1" dirty="0">
                <a:solidFill>
                  <a:srgbClr val="45D8FF"/>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rPr>
              <a:t>系统管理</a:t>
            </a:r>
            <a:endParaRPr lang="zh-CN" altLang="en-US" sz="2000" b="1" dirty="0">
              <a:solidFill>
                <a:schemeClr val="bg1"/>
              </a:solidFill>
              <a:effectLst>
                <a:outerShdw blurRad="101600" algn="ctr" rotWithShape="0">
                  <a:srgbClr val="45D8FF">
                    <a:alpha val="90000"/>
                  </a:srgbClr>
                </a:outerShdw>
              </a:effectLst>
              <a:latin typeface="微软雅黑" panose="020B0503020204020204" pitchFamily="34" charset="-122"/>
              <a:ea typeface="微软雅黑" panose="020B0503020204020204" pitchFamily="34" charset="-122"/>
            </a:endParaRPr>
          </a:p>
        </p:txBody>
      </p:sp>
      <p:sp>
        <p:nvSpPr>
          <p:cNvPr id="35" name="文本框 34"/>
          <p:cNvSpPr txBox="1"/>
          <p:nvPr/>
        </p:nvSpPr>
        <p:spPr>
          <a:xfrm>
            <a:off x="9664065" y="1937385"/>
            <a:ext cx="2416810" cy="101473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171450" indent="-171450" algn="ctr">
              <a:lnSpc>
                <a:spcPts val="1800"/>
              </a:lnSpc>
              <a:buFont typeface="Wingdings" panose="05000000000000000000" charset="0"/>
              <a:buChar char=""/>
            </a:pPr>
            <a:r>
              <a:rPr lang="zh-CN" altLang="en-US" sz="1200" b="0" dirty="0">
                <a:solidFill>
                  <a:schemeClr val="bg1"/>
                </a:solidFill>
              </a:rPr>
              <a:t>第六阶段是通过开发数据后台管理系统和移动Android端实现对数据大屏数据管理和远程控制功能。</a:t>
            </a:r>
            <a:endParaRPr lang="zh-CN" altLang="en-US" sz="1200" b="0" dirty="0">
              <a:solidFill>
                <a:schemeClr val="bg1"/>
              </a:solidFill>
            </a:endParaRPr>
          </a:p>
        </p:txBody>
      </p:sp>
      <p:grpSp>
        <p:nvGrpSpPr>
          <p:cNvPr id="36" name="组合 35"/>
          <p:cNvGrpSpPr/>
          <p:nvPr/>
        </p:nvGrpSpPr>
        <p:grpSpPr>
          <a:xfrm flipV="1">
            <a:off x="10836593" y="2710816"/>
            <a:ext cx="76200" cy="447516"/>
            <a:chOff x="7939088" y="2877980"/>
            <a:chExt cx="76200" cy="447516"/>
          </a:xfrm>
          <a:solidFill>
            <a:srgbClr val="009AC4"/>
          </a:solidFill>
        </p:grpSpPr>
        <p:cxnSp>
          <p:nvCxnSpPr>
            <p:cNvPr id="37" name="直接连接符 36"/>
            <p:cNvCxnSpPr/>
            <p:nvPr/>
          </p:nvCxnSpPr>
          <p:spPr>
            <a:xfrm>
              <a:off x="7975600" y="2925446"/>
              <a:ext cx="0" cy="400050"/>
            </a:xfrm>
            <a:prstGeom prst="line">
              <a:avLst/>
            </a:prstGeom>
            <a:grpFill/>
            <a:ln>
              <a:solidFill>
                <a:srgbClr val="009AC4"/>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7939088" y="2877980"/>
              <a:ext cx="76200" cy="76200"/>
            </a:xfrm>
            <a:prstGeom prst="ellipse">
              <a:avLst/>
            </a:prstGeom>
            <a:grpFill/>
            <a:ln>
              <a:solidFill>
                <a:srgbClr val="009A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0" name="图片 9" descr="icons8-data_recovery"/>
          <p:cNvPicPr>
            <a:picLocks noChangeAspect="1"/>
          </p:cNvPicPr>
          <p:nvPr/>
        </p:nvPicPr>
        <p:blipFill>
          <a:blip r:embed="rId2"/>
          <a:stretch>
            <a:fillRect/>
          </a:stretch>
        </p:blipFill>
        <p:spPr>
          <a:xfrm>
            <a:off x="1023620" y="3388360"/>
            <a:ext cx="589280" cy="589280"/>
          </a:xfrm>
          <a:prstGeom prst="rect">
            <a:avLst/>
          </a:prstGeom>
        </p:spPr>
      </p:pic>
      <p:pic>
        <p:nvPicPr>
          <p:cNvPr id="11" name="图片 10" descr="icons8-data_configuration"/>
          <p:cNvPicPr>
            <a:picLocks noChangeAspect="1"/>
          </p:cNvPicPr>
          <p:nvPr/>
        </p:nvPicPr>
        <p:blipFill>
          <a:blip r:embed="rId3"/>
          <a:stretch>
            <a:fillRect/>
          </a:stretch>
        </p:blipFill>
        <p:spPr>
          <a:xfrm>
            <a:off x="2847975" y="3388360"/>
            <a:ext cx="614680" cy="614680"/>
          </a:xfrm>
          <a:prstGeom prst="rect">
            <a:avLst/>
          </a:prstGeom>
        </p:spPr>
      </p:pic>
      <p:pic>
        <p:nvPicPr>
          <p:cNvPr id="14" name="图片 13" descr="icons8-data_backup"/>
          <p:cNvPicPr>
            <a:picLocks noChangeAspect="1"/>
          </p:cNvPicPr>
          <p:nvPr/>
        </p:nvPicPr>
        <p:blipFill>
          <a:blip r:embed="rId4"/>
          <a:stretch>
            <a:fillRect/>
          </a:stretch>
        </p:blipFill>
        <p:spPr>
          <a:xfrm>
            <a:off x="4779645" y="3388360"/>
            <a:ext cx="649605" cy="649605"/>
          </a:xfrm>
          <a:prstGeom prst="rect">
            <a:avLst/>
          </a:prstGeom>
        </p:spPr>
      </p:pic>
      <p:pic>
        <p:nvPicPr>
          <p:cNvPr id="4" name="图片 3" descr="icons8-date_from"/>
          <p:cNvPicPr>
            <a:picLocks noChangeAspect="1"/>
          </p:cNvPicPr>
          <p:nvPr/>
        </p:nvPicPr>
        <p:blipFill>
          <a:blip r:embed="rId5"/>
          <a:stretch>
            <a:fillRect/>
          </a:stretch>
        </p:blipFill>
        <p:spPr>
          <a:xfrm>
            <a:off x="6748780" y="3366135"/>
            <a:ext cx="633095" cy="633095"/>
          </a:xfrm>
          <a:prstGeom prst="rect">
            <a:avLst/>
          </a:prstGeom>
        </p:spPr>
      </p:pic>
      <p:pic>
        <p:nvPicPr>
          <p:cNvPr id="6" name="图片 5" descr="icons8-combo_chart"/>
          <p:cNvPicPr>
            <a:picLocks noChangeAspect="1"/>
          </p:cNvPicPr>
          <p:nvPr/>
        </p:nvPicPr>
        <p:blipFill>
          <a:blip r:embed="rId6"/>
          <a:stretch>
            <a:fillRect/>
          </a:stretch>
        </p:blipFill>
        <p:spPr>
          <a:xfrm>
            <a:off x="8713470" y="3349625"/>
            <a:ext cx="628015" cy="628015"/>
          </a:xfrm>
          <a:prstGeom prst="rect">
            <a:avLst/>
          </a:prstGeom>
        </p:spPr>
      </p:pic>
      <p:pic>
        <p:nvPicPr>
          <p:cNvPr id="12" name="图片 11" descr="icons8-administrative_tools"/>
          <p:cNvPicPr>
            <a:picLocks noChangeAspect="1"/>
          </p:cNvPicPr>
          <p:nvPr/>
        </p:nvPicPr>
        <p:blipFill>
          <a:blip r:embed="rId7"/>
          <a:stretch>
            <a:fillRect/>
          </a:stretch>
        </p:blipFill>
        <p:spPr>
          <a:xfrm>
            <a:off x="10567035" y="3404870"/>
            <a:ext cx="615950" cy="615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20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1000" fill="hold"/>
                                        <p:tgtEl>
                                          <p:spTgt spid="77"/>
                                        </p:tgtEl>
                                        <p:attrNameLst>
                                          <p:attrName>ppt_x</p:attrName>
                                        </p:attrNameLst>
                                      </p:cBhvr>
                                      <p:tavLst>
                                        <p:tav tm="0">
                                          <p:val>
                                            <p:strVal val="#ppt_x"/>
                                          </p:val>
                                        </p:tav>
                                        <p:tav tm="100000">
                                          <p:val>
                                            <p:strVal val="#ppt_x"/>
                                          </p:val>
                                        </p:tav>
                                      </p:tavLst>
                                    </p:anim>
                                    <p:anim calcmode="lin" valueType="num">
                                      <p:cBhvr additive="base">
                                        <p:cTn id="8" dur="1000" fill="hold"/>
                                        <p:tgtEl>
                                          <p:spTgt spid="77"/>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2000"/>
                                        <p:tgtEl>
                                          <p:spTgt spid="17"/>
                                        </p:tgtEl>
                                      </p:cBhvr>
                                    </p:animEffect>
                                  </p:childTnLst>
                                </p:cTn>
                              </p:par>
                              <p:par>
                                <p:cTn id="12" presetID="2" presetClass="entr" presetSubtype="4" decel="100000" fill="hold" grpId="0" nodeType="withEffect">
                                  <p:stCondLst>
                                    <p:cond delay="300"/>
                                  </p:stCondLst>
                                  <p:childTnLst>
                                    <p:set>
                                      <p:cBhvr>
                                        <p:cTn id="13" dur="1" fill="hold">
                                          <p:stCondLst>
                                            <p:cond delay="0"/>
                                          </p:stCondLst>
                                        </p:cTn>
                                        <p:tgtEl>
                                          <p:spTgt spid="78"/>
                                        </p:tgtEl>
                                        <p:attrNameLst>
                                          <p:attrName>style.visibility</p:attrName>
                                        </p:attrNameLst>
                                      </p:cBhvr>
                                      <p:to>
                                        <p:strVal val="visible"/>
                                      </p:to>
                                    </p:set>
                                    <p:anim calcmode="lin" valueType="num">
                                      <p:cBhvr additive="base">
                                        <p:cTn id="14" dur="1000" fill="hold"/>
                                        <p:tgtEl>
                                          <p:spTgt spid="78"/>
                                        </p:tgtEl>
                                        <p:attrNameLst>
                                          <p:attrName>ppt_x</p:attrName>
                                        </p:attrNameLst>
                                      </p:cBhvr>
                                      <p:tavLst>
                                        <p:tav tm="0">
                                          <p:val>
                                            <p:strVal val="#ppt_x"/>
                                          </p:val>
                                        </p:tav>
                                        <p:tav tm="100000">
                                          <p:val>
                                            <p:strVal val="#ppt_x"/>
                                          </p:val>
                                        </p:tav>
                                      </p:tavLst>
                                    </p:anim>
                                    <p:anim calcmode="lin" valueType="num">
                                      <p:cBhvr additive="base">
                                        <p:cTn id="15" dur="1000" fill="hold"/>
                                        <p:tgtEl>
                                          <p:spTgt spid="78"/>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1000" fill="hold"/>
                                        <p:tgtEl>
                                          <p:spTgt spid="27"/>
                                        </p:tgtEl>
                                        <p:attrNameLst>
                                          <p:attrName>ppt_x</p:attrName>
                                        </p:attrNameLst>
                                      </p:cBhvr>
                                      <p:tavLst>
                                        <p:tav tm="0">
                                          <p:val>
                                            <p:strVal val="#ppt_x"/>
                                          </p:val>
                                        </p:tav>
                                        <p:tav tm="100000">
                                          <p:val>
                                            <p:strVal val="#ppt_x"/>
                                          </p:val>
                                        </p:tav>
                                      </p:tavLst>
                                    </p:anim>
                                    <p:anim calcmode="lin" valueType="num">
                                      <p:cBhvr additive="base">
                                        <p:cTn id="19" dur="100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1" decel="100000" fill="hold" grpId="0" nodeType="withEffect">
                                  <p:stCondLst>
                                    <p:cond delay="700"/>
                                  </p:stCondLst>
                                  <p:childTnLst>
                                    <p:set>
                                      <p:cBhvr>
                                        <p:cTn id="21" dur="1" fill="hold">
                                          <p:stCondLst>
                                            <p:cond delay="0"/>
                                          </p:stCondLst>
                                        </p:cTn>
                                        <p:tgtEl>
                                          <p:spTgt spid="107"/>
                                        </p:tgtEl>
                                        <p:attrNameLst>
                                          <p:attrName>style.visibility</p:attrName>
                                        </p:attrNameLst>
                                      </p:cBhvr>
                                      <p:to>
                                        <p:strVal val="visible"/>
                                      </p:to>
                                    </p:set>
                                    <p:anim calcmode="lin" valueType="num">
                                      <p:cBhvr additive="base">
                                        <p:cTn id="22" dur="1000" fill="hold"/>
                                        <p:tgtEl>
                                          <p:spTgt spid="107"/>
                                        </p:tgtEl>
                                        <p:attrNameLst>
                                          <p:attrName>ppt_x</p:attrName>
                                        </p:attrNameLst>
                                      </p:cBhvr>
                                      <p:tavLst>
                                        <p:tav tm="0">
                                          <p:val>
                                            <p:strVal val="#ppt_x"/>
                                          </p:val>
                                        </p:tav>
                                        <p:tav tm="100000">
                                          <p:val>
                                            <p:strVal val="#ppt_x"/>
                                          </p:val>
                                        </p:tav>
                                      </p:tavLst>
                                    </p:anim>
                                    <p:anim calcmode="lin" valueType="num">
                                      <p:cBhvr additive="base">
                                        <p:cTn id="23" dur="1000" fill="hold"/>
                                        <p:tgtEl>
                                          <p:spTgt spid="107"/>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600"/>
                                  </p:stCondLst>
                                  <p:childTnLst>
                                    <p:set>
                                      <p:cBhvr>
                                        <p:cTn id="25" dur="1" fill="hold">
                                          <p:stCondLst>
                                            <p:cond delay="0"/>
                                          </p:stCondLst>
                                        </p:cTn>
                                        <p:tgtEl>
                                          <p:spTgt spid="108"/>
                                        </p:tgtEl>
                                        <p:attrNameLst>
                                          <p:attrName>style.visibility</p:attrName>
                                        </p:attrNameLst>
                                      </p:cBhvr>
                                      <p:to>
                                        <p:strVal val="visible"/>
                                      </p:to>
                                    </p:set>
                                    <p:anim calcmode="lin" valueType="num">
                                      <p:cBhvr additive="base">
                                        <p:cTn id="26" dur="1000" fill="hold"/>
                                        <p:tgtEl>
                                          <p:spTgt spid="108"/>
                                        </p:tgtEl>
                                        <p:attrNameLst>
                                          <p:attrName>ppt_x</p:attrName>
                                        </p:attrNameLst>
                                      </p:cBhvr>
                                      <p:tavLst>
                                        <p:tav tm="0">
                                          <p:val>
                                            <p:strVal val="#ppt_x"/>
                                          </p:val>
                                        </p:tav>
                                        <p:tav tm="100000">
                                          <p:val>
                                            <p:strVal val="#ppt_x"/>
                                          </p:val>
                                        </p:tav>
                                      </p:tavLst>
                                    </p:anim>
                                    <p:anim calcmode="lin" valueType="num">
                                      <p:cBhvr additive="base">
                                        <p:cTn id="27" dur="1000" fill="hold"/>
                                        <p:tgtEl>
                                          <p:spTgt spid="108"/>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5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4" decel="100000" fill="hold" grpId="0" nodeType="withEffect">
                                  <p:stCondLst>
                                    <p:cond delay="1000"/>
                                  </p:stCondLst>
                                  <p:childTnLst>
                                    <p:set>
                                      <p:cBhvr>
                                        <p:cTn id="33" dur="1" fill="hold">
                                          <p:stCondLst>
                                            <p:cond delay="0"/>
                                          </p:stCondLst>
                                        </p:cTn>
                                        <p:tgtEl>
                                          <p:spTgt spid="101"/>
                                        </p:tgtEl>
                                        <p:attrNameLst>
                                          <p:attrName>style.visibility</p:attrName>
                                        </p:attrNameLst>
                                      </p:cBhvr>
                                      <p:to>
                                        <p:strVal val="visible"/>
                                      </p:to>
                                    </p:set>
                                    <p:anim calcmode="lin" valueType="num">
                                      <p:cBhvr additive="base">
                                        <p:cTn id="34" dur="1000" fill="hold"/>
                                        <p:tgtEl>
                                          <p:spTgt spid="101"/>
                                        </p:tgtEl>
                                        <p:attrNameLst>
                                          <p:attrName>ppt_x</p:attrName>
                                        </p:attrNameLst>
                                      </p:cBhvr>
                                      <p:tavLst>
                                        <p:tav tm="0">
                                          <p:val>
                                            <p:strVal val="#ppt_x"/>
                                          </p:val>
                                        </p:tav>
                                        <p:tav tm="100000">
                                          <p:val>
                                            <p:strVal val="#ppt_x"/>
                                          </p:val>
                                        </p:tav>
                                      </p:tavLst>
                                    </p:anim>
                                    <p:anim calcmode="lin" valueType="num">
                                      <p:cBhvr additive="base">
                                        <p:cTn id="35" dur="1000" fill="hold"/>
                                        <p:tgtEl>
                                          <p:spTgt spid="101"/>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1100"/>
                                  </p:stCondLst>
                                  <p:childTnLst>
                                    <p:set>
                                      <p:cBhvr>
                                        <p:cTn id="37" dur="1" fill="hold">
                                          <p:stCondLst>
                                            <p:cond delay="0"/>
                                          </p:stCondLst>
                                        </p:cTn>
                                        <p:tgtEl>
                                          <p:spTgt spid="102"/>
                                        </p:tgtEl>
                                        <p:attrNameLst>
                                          <p:attrName>style.visibility</p:attrName>
                                        </p:attrNameLst>
                                      </p:cBhvr>
                                      <p:to>
                                        <p:strVal val="visible"/>
                                      </p:to>
                                    </p:set>
                                    <p:anim calcmode="lin" valueType="num">
                                      <p:cBhvr additive="base">
                                        <p:cTn id="38" dur="1000" fill="hold"/>
                                        <p:tgtEl>
                                          <p:spTgt spid="102"/>
                                        </p:tgtEl>
                                        <p:attrNameLst>
                                          <p:attrName>ppt_x</p:attrName>
                                        </p:attrNameLst>
                                      </p:cBhvr>
                                      <p:tavLst>
                                        <p:tav tm="0">
                                          <p:val>
                                            <p:strVal val="#ppt_x"/>
                                          </p:val>
                                        </p:tav>
                                        <p:tav tm="100000">
                                          <p:val>
                                            <p:strVal val="#ppt_x"/>
                                          </p:val>
                                        </p:tav>
                                      </p:tavLst>
                                    </p:anim>
                                    <p:anim calcmode="lin" valueType="num">
                                      <p:cBhvr additive="base">
                                        <p:cTn id="39" dur="1000" fill="hold"/>
                                        <p:tgtEl>
                                          <p:spTgt spid="102"/>
                                        </p:tgtEl>
                                        <p:attrNameLst>
                                          <p:attrName>ppt_y</p:attrName>
                                        </p:attrNameLst>
                                      </p:cBhvr>
                                      <p:tavLst>
                                        <p:tav tm="0">
                                          <p:val>
                                            <p:strVal val="1+#ppt_h/2"/>
                                          </p:val>
                                        </p:tav>
                                        <p:tav tm="100000">
                                          <p:val>
                                            <p:strVal val="#ppt_y"/>
                                          </p:val>
                                        </p:tav>
                                      </p:tavLst>
                                    </p:anim>
                                  </p:childTnLst>
                                </p:cTn>
                              </p:par>
                              <p:par>
                                <p:cTn id="40" presetID="2" presetClass="entr" presetSubtype="4" decel="100000" fill="hold" nodeType="withEffect">
                                  <p:stCondLst>
                                    <p:cond delay="90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1000" fill="hold"/>
                                        <p:tgtEl>
                                          <p:spTgt spid="26"/>
                                        </p:tgtEl>
                                        <p:attrNameLst>
                                          <p:attrName>ppt_x</p:attrName>
                                        </p:attrNameLst>
                                      </p:cBhvr>
                                      <p:tavLst>
                                        <p:tav tm="0">
                                          <p:val>
                                            <p:strVal val="#ppt_x"/>
                                          </p:val>
                                        </p:tav>
                                        <p:tav tm="100000">
                                          <p:val>
                                            <p:strVal val="#ppt_x"/>
                                          </p:val>
                                        </p:tav>
                                      </p:tavLst>
                                    </p:anim>
                                    <p:anim calcmode="lin" valueType="num">
                                      <p:cBhvr additive="base">
                                        <p:cTn id="43" dur="1000" fill="hold"/>
                                        <p:tgtEl>
                                          <p:spTgt spid="26"/>
                                        </p:tgtEl>
                                        <p:attrNameLst>
                                          <p:attrName>ppt_y</p:attrName>
                                        </p:attrNameLst>
                                      </p:cBhvr>
                                      <p:tavLst>
                                        <p:tav tm="0">
                                          <p:val>
                                            <p:strVal val="1+#ppt_h/2"/>
                                          </p:val>
                                        </p:tav>
                                        <p:tav tm="100000">
                                          <p:val>
                                            <p:strVal val="#ppt_y"/>
                                          </p:val>
                                        </p:tav>
                                      </p:tavLst>
                                    </p:anim>
                                  </p:childTnLst>
                                </p:cTn>
                              </p:par>
                              <p:par>
                                <p:cTn id="44" presetID="2" presetClass="entr" presetSubtype="1" decel="100000" fill="hold" grpId="0" nodeType="withEffect">
                                  <p:stCondLst>
                                    <p:cond delay="1500"/>
                                  </p:stCondLst>
                                  <p:childTnLst>
                                    <p:set>
                                      <p:cBhvr>
                                        <p:cTn id="45" dur="1" fill="hold">
                                          <p:stCondLst>
                                            <p:cond delay="0"/>
                                          </p:stCondLst>
                                        </p:cTn>
                                        <p:tgtEl>
                                          <p:spTgt spid="105"/>
                                        </p:tgtEl>
                                        <p:attrNameLst>
                                          <p:attrName>style.visibility</p:attrName>
                                        </p:attrNameLst>
                                      </p:cBhvr>
                                      <p:to>
                                        <p:strVal val="visible"/>
                                      </p:to>
                                    </p:set>
                                    <p:anim calcmode="lin" valueType="num">
                                      <p:cBhvr additive="base">
                                        <p:cTn id="46" dur="1000" fill="hold"/>
                                        <p:tgtEl>
                                          <p:spTgt spid="105"/>
                                        </p:tgtEl>
                                        <p:attrNameLst>
                                          <p:attrName>ppt_x</p:attrName>
                                        </p:attrNameLst>
                                      </p:cBhvr>
                                      <p:tavLst>
                                        <p:tav tm="0">
                                          <p:val>
                                            <p:strVal val="#ppt_x"/>
                                          </p:val>
                                        </p:tav>
                                        <p:tav tm="100000">
                                          <p:val>
                                            <p:strVal val="#ppt_x"/>
                                          </p:val>
                                        </p:tav>
                                      </p:tavLst>
                                    </p:anim>
                                    <p:anim calcmode="lin" valueType="num">
                                      <p:cBhvr additive="base">
                                        <p:cTn id="47" dur="1000" fill="hold"/>
                                        <p:tgtEl>
                                          <p:spTgt spid="105"/>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1400"/>
                                  </p:stCondLst>
                                  <p:childTnLst>
                                    <p:set>
                                      <p:cBhvr>
                                        <p:cTn id="49" dur="1" fill="hold">
                                          <p:stCondLst>
                                            <p:cond delay="0"/>
                                          </p:stCondLst>
                                        </p:cTn>
                                        <p:tgtEl>
                                          <p:spTgt spid="106"/>
                                        </p:tgtEl>
                                        <p:attrNameLst>
                                          <p:attrName>style.visibility</p:attrName>
                                        </p:attrNameLst>
                                      </p:cBhvr>
                                      <p:to>
                                        <p:strVal val="visible"/>
                                      </p:to>
                                    </p:set>
                                    <p:anim calcmode="lin" valueType="num">
                                      <p:cBhvr additive="base">
                                        <p:cTn id="50" dur="1000" fill="hold"/>
                                        <p:tgtEl>
                                          <p:spTgt spid="106"/>
                                        </p:tgtEl>
                                        <p:attrNameLst>
                                          <p:attrName>ppt_x</p:attrName>
                                        </p:attrNameLst>
                                      </p:cBhvr>
                                      <p:tavLst>
                                        <p:tav tm="0">
                                          <p:val>
                                            <p:strVal val="#ppt_x"/>
                                          </p:val>
                                        </p:tav>
                                        <p:tav tm="100000">
                                          <p:val>
                                            <p:strVal val="#ppt_x"/>
                                          </p:val>
                                        </p:tav>
                                      </p:tavLst>
                                    </p:anim>
                                    <p:anim calcmode="lin" valueType="num">
                                      <p:cBhvr additive="base">
                                        <p:cTn id="51" dur="1000" fill="hold"/>
                                        <p:tgtEl>
                                          <p:spTgt spid="106"/>
                                        </p:tgtEl>
                                        <p:attrNameLst>
                                          <p:attrName>ppt_y</p:attrName>
                                        </p:attrNameLst>
                                      </p:cBhvr>
                                      <p:tavLst>
                                        <p:tav tm="0">
                                          <p:val>
                                            <p:strVal val="0-#ppt_h/2"/>
                                          </p:val>
                                        </p:tav>
                                        <p:tav tm="100000">
                                          <p:val>
                                            <p:strVal val="#ppt_y"/>
                                          </p:val>
                                        </p:tav>
                                      </p:tavLst>
                                    </p:anim>
                                  </p:childTnLst>
                                </p:cTn>
                              </p:par>
                              <p:par>
                                <p:cTn id="52" presetID="2" presetClass="entr" presetSubtype="1" decel="100000" fill="hold" nodeType="withEffect">
                                  <p:stCondLst>
                                    <p:cond delay="13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1000" fill="hold"/>
                                        <p:tgtEl>
                                          <p:spTgt spid="25"/>
                                        </p:tgtEl>
                                        <p:attrNameLst>
                                          <p:attrName>ppt_x</p:attrName>
                                        </p:attrNameLst>
                                      </p:cBhvr>
                                      <p:tavLst>
                                        <p:tav tm="0">
                                          <p:val>
                                            <p:strVal val="#ppt_x"/>
                                          </p:val>
                                        </p:tav>
                                        <p:tav tm="100000">
                                          <p:val>
                                            <p:strVal val="#ppt_x"/>
                                          </p:val>
                                        </p:tav>
                                      </p:tavLst>
                                    </p:anim>
                                    <p:anim calcmode="lin" valueType="num">
                                      <p:cBhvr additive="base">
                                        <p:cTn id="55" dur="1000" fill="hold"/>
                                        <p:tgtEl>
                                          <p:spTgt spid="25"/>
                                        </p:tgtEl>
                                        <p:attrNameLst>
                                          <p:attrName>ppt_y</p:attrName>
                                        </p:attrNameLst>
                                      </p:cBhvr>
                                      <p:tavLst>
                                        <p:tav tm="0">
                                          <p:val>
                                            <p:strVal val="0-#ppt_h/2"/>
                                          </p:val>
                                        </p:tav>
                                        <p:tav tm="100000">
                                          <p:val>
                                            <p:strVal val="#ppt_y"/>
                                          </p:val>
                                        </p:tav>
                                      </p:tavLst>
                                    </p:anim>
                                  </p:childTnLst>
                                </p:cTn>
                              </p:par>
                              <p:par>
                                <p:cTn id="56" presetID="2" presetClass="entr" presetSubtype="4" decel="100000" fill="hold" grpId="0" nodeType="withEffect">
                                  <p:stCondLst>
                                    <p:cond delay="1800"/>
                                  </p:stCondLst>
                                  <p:childTnLst>
                                    <p:set>
                                      <p:cBhvr>
                                        <p:cTn id="57" dur="1" fill="hold">
                                          <p:stCondLst>
                                            <p:cond delay="0"/>
                                          </p:stCondLst>
                                        </p:cTn>
                                        <p:tgtEl>
                                          <p:spTgt spid="103"/>
                                        </p:tgtEl>
                                        <p:attrNameLst>
                                          <p:attrName>style.visibility</p:attrName>
                                        </p:attrNameLst>
                                      </p:cBhvr>
                                      <p:to>
                                        <p:strVal val="visible"/>
                                      </p:to>
                                    </p:set>
                                    <p:anim calcmode="lin" valueType="num">
                                      <p:cBhvr additive="base">
                                        <p:cTn id="58" dur="1000" fill="hold"/>
                                        <p:tgtEl>
                                          <p:spTgt spid="103"/>
                                        </p:tgtEl>
                                        <p:attrNameLst>
                                          <p:attrName>ppt_x</p:attrName>
                                        </p:attrNameLst>
                                      </p:cBhvr>
                                      <p:tavLst>
                                        <p:tav tm="0">
                                          <p:val>
                                            <p:strVal val="#ppt_x"/>
                                          </p:val>
                                        </p:tav>
                                        <p:tav tm="100000">
                                          <p:val>
                                            <p:strVal val="#ppt_x"/>
                                          </p:val>
                                        </p:tav>
                                      </p:tavLst>
                                    </p:anim>
                                    <p:anim calcmode="lin" valueType="num">
                                      <p:cBhvr additive="base">
                                        <p:cTn id="59" dur="1000" fill="hold"/>
                                        <p:tgtEl>
                                          <p:spTgt spid="103"/>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1900"/>
                                  </p:stCondLst>
                                  <p:childTnLst>
                                    <p:set>
                                      <p:cBhvr>
                                        <p:cTn id="61" dur="1" fill="hold">
                                          <p:stCondLst>
                                            <p:cond delay="0"/>
                                          </p:stCondLst>
                                        </p:cTn>
                                        <p:tgtEl>
                                          <p:spTgt spid="104"/>
                                        </p:tgtEl>
                                        <p:attrNameLst>
                                          <p:attrName>style.visibility</p:attrName>
                                        </p:attrNameLst>
                                      </p:cBhvr>
                                      <p:to>
                                        <p:strVal val="visible"/>
                                      </p:to>
                                    </p:set>
                                    <p:anim calcmode="lin" valueType="num">
                                      <p:cBhvr additive="base">
                                        <p:cTn id="62" dur="1000" fill="hold"/>
                                        <p:tgtEl>
                                          <p:spTgt spid="104"/>
                                        </p:tgtEl>
                                        <p:attrNameLst>
                                          <p:attrName>ppt_x</p:attrName>
                                        </p:attrNameLst>
                                      </p:cBhvr>
                                      <p:tavLst>
                                        <p:tav tm="0">
                                          <p:val>
                                            <p:strVal val="#ppt_x"/>
                                          </p:val>
                                        </p:tav>
                                        <p:tav tm="100000">
                                          <p:val>
                                            <p:strVal val="#ppt_x"/>
                                          </p:val>
                                        </p:tav>
                                      </p:tavLst>
                                    </p:anim>
                                    <p:anim calcmode="lin" valueType="num">
                                      <p:cBhvr additive="base">
                                        <p:cTn id="63" dur="1000" fill="hold"/>
                                        <p:tgtEl>
                                          <p:spTgt spid="104"/>
                                        </p:tgtEl>
                                        <p:attrNameLst>
                                          <p:attrName>ppt_y</p:attrName>
                                        </p:attrNameLst>
                                      </p:cBhvr>
                                      <p:tavLst>
                                        <p:tav tm="0">
                                          <p:val>
                                            <p:strVal val="1+#ppt_h/2"/>
                                          </p:val>
                                        </p:tav>
                                        <p:tav tm="100000">
                                          <p:val>
                                            <p:strVal val="#ppt_y"/>
                                          </p:val>
                                        </p:tav>
                                      </p:tavLst>
                                    </p:anim>
                                  </p:childTnLst>
                                </p:cTn>
                              </p:par>
                              <p:par>
                                <p:cTn id="64" presetID="2" presetClass="entr" presetSubtype="4" decel="100000" fill="hold" nodeType="withEffect">
                                  <p:stCondLst>
                                    <p:cond delay="17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1000" fill="hold"/>
                                        <p:tgtEl>
                                          <p:spTgt spid="28"/>
                                        </p:tgtEl>
                                        <p:attrNameLst>
                                          <p:attrName>ppt_x</p:attrName>
                                        </p:attrNameLst>
                                      </p:cBhvr>
                                      <p:tavLst>
                                        <p:tav tm="0">
                                          <p:val>
                                            <p:strVal val="#ppt_x"/>
                                          </p:val>
                                        </p:tav>
                                        <p:tav tm="100000">
                                          <p:val>
                                            <p:strVal val="#ppt_x"/>
                                          </p:val>
                                        </p:tav>
                                      </p:tavLst>
                                    </p:anim>
                                    <p:anim calcmode="lin" valueType="num">
                                      <p:cBhvr additive="base">
                                        <p:cTn id="67" dur="1000" fill="hold"/>
                                        <p:tgtEl>
                                          <p:spTgt spid="28"/>
                                        </p:tgtEl>
                                        <p:attrNameLst>
                                          <p:attrName>ppt_y</p:attrName>
                                        </p:attrNameLst>
                                      </p:cBhvr>
                                      <p:tavLst>
                                        <p:tav tm="0">
                                          <p:val>
                                            <p:strVal val="1+#ppt_h/2"/>
                                          </p:val>
                                        </p:tav>
                                        <p:tav tm="100000">
                                          <p:val>
                                            <p:strVal val="#ppt_y"/>
                                          </p:val>
                                        </p:tav>
                                      </p:tavLst>
                                    </p:anim>
                                  </p:childTnLst>
                                </p:cTn>
                              </p:par>
                              <p:par>
                                <p:cTn id="68" presetID="2" presetClass="entr" presetSubtype="1" decel="100000" fill="hold" grpId="0" nodeType="withEffect">
                                  <p:stCondLst>
                                    <p:cond delay="150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1000" fill="hold"/>
                                        <p:tgtEl>
                                          <p:spTgt spid="34"/>
                                        </p:tgtEl>
                                        <p:attrNameLst>
                                          <p:attrName>ppt_x</p:attrName>
                                        </p:attrNameLst>
                                      </p:cBhvr>
                                      <p:tavLst>
                                        <p:tav tm="0">
                                          <p:val>
                                            <p:strVal val="#ppt_x"/>
                                          </p:val>
                                        </p:tav>
                                        <p:tav tm="100000">
                                          <p:val>
                                            <p:strVal val="#ppt_x"/>
                                          </p:val>
                                        </p:tav>
                                      </p:tavLst>
                                    </p:anim>
                                    <p:anim calcmode="lin" valueType="num">
                                      <p:cBhvr additive="base">
                                        <p:cTn id="71" dur="1000" fill="hold"/>
                                        <p:tgtEl>
                                          <p:spTgt spid="34"/>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140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1000" fill="hold"/>
                                        <p:tgtEl>
                                          <p:spTgt spid="35"/>
                                        </p:tgtEl>
                                        <p:attrNameLst>
                                          <p:attrName>ppt_x</p:attrName>
                                        </p:attrNameLst>
                                      </p:cBhvr>
                                      <p:tavLst>
                                        <p:tav tm="0">
                                          <p:val>
                                            <p:strVal val="#ppt_x"/>
                                          </p:val>
                                        </p:tav>
                                        <p:tav tm="100000">
                                          <p:val>
                                            <p:strVal val="#ppt_x"/>
                                          </p:val>
                                        </p:tav>
                                      </p:tavLst>
                                    </p:anim>
                                    <p:anim calcmode="lin" valueType="num">
                                      <p:cBhvr additive="base">
                                        <p:cTn id="75" dur="1000" fill="hold"/>
                                        <p:tgtEl>
                                          <p:spTgt spid="35"/>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1300"/>
                                  </p:stCondLst>
                                  <p:childTnLst>
                                    <p:set>
                                      <p:cBhvr>
                                        <p:cTn id="77" dur="1" fill="hold">
                                          <p:stCondLst>
                                            <p:cond delay="0"/>
                                          </p:stCondLst>
                                        </p:cTn>
                                        <p:tgtEl>
                                          <p:spTgt spid="36"/>
                                        </p:tgtEl>
                                        <p:attrNameLst>
                                          <p:attrName>style.visibility</p:attrName>
                                        </p:attrNameLst>
                                      </p:cBhvr>
                                      <p:to>
                                        <p:strVal val="visible"/>
                                      </p:to>
                                    </p:set>
                                    <p:anim calcmode="lin" valueType="num">
                                      <p:cBhvr additive="base">
                                        <p:cTn id="78" dur="1000" fill="hold"/>
                                        <p:tgtEl>
                                          <p:spTgt spid="36"/>
                                        </p:tgtEl>
                                        <p:attrNameLst>
                                          <p:attrName>ppt_x</p:attrName>
                                        </p:attrNameLst>
                                      </p:cBhvr>
                                      <p:tavLst>
                                        <p:tav tm="0">
                                          <p:val>
                                            <p:strVal val="#ppt_x"/>
                                          </p:val>
                                        </p:tav>
                                        <p:tav tm="100000">
                                          <p:val>
                                            <p:strVal val="#ppt_x"/>
                                          </p:val>
                                        </p:tav>
                                      </p:tavLst>
                                    </p:anim>
                                    <p:anim calcmode="lin" valueType="num">
                                      <p:cBhvr additive="base">
                                        <p:cTn id="79" dur="1000" fill="hold"/>
                                        <p:tgtEl>
                                          <p:spTgt spid="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101" grpId="0"/>
      <p:bldP spid="102" grpId="0"/>
      <p:bldP spid="103" grpId="0"/>
      <p:bldP spid="104" grpId="0"/>
      <p:bldP spid="105" grpId="0"/>
      <p:bldP spid="106" grpId="0"/>
      <p:bldP spid="107" grpId="0"/>
      <p:bldP spid="108" grpId="0"/>
      <p:bldP spid="34" grpId="0"/>
      <p:bldP spid="35" grpId="0"/>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lum contrast="-6000"/>
            <a:extLst>
              <a:ext uri="{28A0092B-C50C-407E-A947-70E740481C1C}">
                <a14:useLocalDpi xmlns:a14="http://schemas.microsoft.com/office/drawing/2010/main" val="0"/>
              </a:ext>
            </a:extLst>
          </a:blip>
          <a:srcRect l="20444" r="40128" b="50440"/>
          <a:stretch>
            <a:fillRect/>
          </a:stretch>
        </p:blipFill>
        <p:spPr>
          <a:xfrm>
            <a:off x="20" y="307"/>
            <a:ext cx="12191980" cy="6858000"/>
          </a:xfrm>
          <a:prstGeom prst="rect">
            <a:avLst/>
          </a:prstGeom>
        </p:spPr>
      </p:pic>
      <p:cxnSp>
        <p:nvCxnSpPr>
          <p:cNvPr id="44" name="直接连接符 43"/>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Creative Description</a:t>
            </a:r>
            <a:endParaRPr lang="en-US" altLang="zh-CN" sz="2000" dirty="0">
              <a:solidFill>
                <a:srgbClr val="009AC4"/>
              </a:solidFill>
            </a:endParaRPr>
          </a:p>
        </p:txBody>
      </p:sp>
      <p:sp>
        <p:nvSpPr>
          <p:cNvPr id="46" name="文本框 45"/>
          <p:cNvSpPr txBox="1"/>
          <p:nvPr/>
        </p:nvSpPr>
        <p:spPr>
          <a:xfrm>
            <a:off x="606811" y="40160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创意描述</a:t>
            </a:r>
            <a:r>
              <a:rPr lang="en-US" altLang="zh-CN" sz="2000" dirty="0">
                <a:solidFill>
                  <a:srgbClr val="45D8FF"/>
                </a:solidFill>
                <a:effectLst>
                  <a:outerShdw blurRad="101600" algn="ctr" rotWithShape="0">
                    <a:srgbClr val="45D8FF">
                      <a:alpha val="90000"/>
                    </a:srgbClr>
                  </a:outerShdw>
                </a:effectLst>
              </a:rPr>
              <a:t>1</a:t>
            </a:r>
            <a:endParaRPr lang="en-US" altLang="zh-CN" sz="2000" dirty="0">
              <a:solidFill>
                <a:srgbClr val="45D8FF"/>
              </a:solidFill>
              <a:effectLst>
                <a:outerShdw blurRad="101600" algn="ctr" rotWithShape="0">
                  <a:srgbClr val="45D8FF">
                    <a:alpha val="90000"/>
                  </a:srgbClr>
                </a:outerShdw>
              </a:effectLst>
            </a:endParaRPr>
          </a:p>
        </p:txBody>
      </p:sp>
      <p:sp>
        <p:nvSpPr>
          <p:cNvPr id="47" name="Freeform 5"/>
          <p:cNvSpPr/>
          <p:nvPr/>
        </p:nvSpPr>
        <p:spPr bwMode="auto">
          <a:xfrm>
            <a:off x="1828623" y="28740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48" name="直接连接符 47"/>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0" name="Freeform 6"/>
          <p:cNvSpPr/>
          <p:nvPr/>
        </p:nvSpPr>
        <p:spPr bwMode="auto">
          <a:xfrm>
            <a:off x="1169035" y="1407160"/>
            <a:ext cx="5247005" cy="2141220"/>
          </a:xfrm>
          <a:prstGeom prst="roundRect">
            <a:avLst/>
          </a:prstGeom>
          <a:solidFill>
            <a:srgbClr val="276F9F"/>
          </a:solidFill>
          <a:ln>
            <a:noFill/>
          </a:ln>
          <a:effectLst>
            <a:outerShdw blurRad="127000" algn="ctr" rotWithShape="0">
              <a:srgbClr val="45D8FF">
                <a:alpha val="90000"/>
              </a:srgbClr>
            </a:outerShdw>
          </a:effectLst>
        </p:spPr>
        <p:txBody>
          <a:bodyPr vert="horz" wrap="square" lIns="91440" tIns="45720" rIns="91440" bIns="45720" numCol="1" anchor="t" anchorCtr="0" compatLnSpc="1"/>
          <a:lstStyle/>
          <a:p>
            <a:endParaRPr lang="zh-CN" altLang="en-US"/>
          </a:p>
        </p:txBody>
      </p:sp>
      <p:sp>
        <p:nvSpPr>
          <p:cNvPr id="33" name="文本框 32"/>
          <p:cNvSpPr txBox="1"/>
          <p:nvPr/>
        </p:nvSpPr>
        <p:spPr>
          <a:xfrm>
            <a:off x="2724150" y="1502093"/>
            <a:ext cx="3875405" cy="512445"/>
          </a:xfrm>
          <a:prstGeom prst="rect">
            <a:avLst/>
          </a:prstGeom>
          <a:noFill/>
        </p:spPr>
        <p:txBody>
          <a:bodyPr wrap="square" lIns="0" tIns="72000" bIns="72000" rtlCol="0" anchor="ctr" anchorCtr="0">
            <a:spAutoFit/>
          </a:bodyPr>
          <a:lstStyle>
            <a:defPPr>
              <a:defRPr lang="zh-CN"/>
            </a:defPPr>
            <a:lvl1pPr>
              <a:defRPr sz="2400" b="1">
                <a:solidFill>
                  <a:schemeClr val="bg1"/>
                </a:solidFill>
                <a:latin typeface="微软雅黑" panose="020B0503020204020204" pitchFamily="34" charset="-122"/>
                <a:ea typeface="微软雅黑" panose="020B0503020204020204" pitchFamily="34" charset="-122"/>
              </a:defRPr>
            </a:lvl1pPr>
          </a:lstStyle>
          <a:p>
            <a:pPr algn="ctr"/>
            <a:r>
              <a:rPr lang="en-US" altLang="zh-CN" dirty="0"/>
              <a:t> </a:t>
            </a:r>
            <a:r>
              <a:rPr lang="zh-CN" altLang="en-US" dirty="0">
                <a:solidFill>
                  <a:srgbClr val="45D8FF"/>
                </a:solidFill>
                <a:effectLst>
                  <a:outerShdw blurRad="101600" algn="ctr" rotWithShape="0">
                    <a:srgbClr val="45D8FF">
                      <a:alpha val="90000"/>
                    </a:srgbClr>
                  </a:outerShdw>
                </a:effectLst>
              </a:rPr>
              <a:t>个性职业推荐</a:t>
            </a:r>
            <a:endParaRPr lang="zh-CN" altLang="en-US" dirty="0">
              <a:solidFill>
                <a:srgbClr val="45D8FF"/>
              </a:solidFill>
              <a:effectLst>
                <a:outerShdw blurRad="101600" algn="ctr" rotWithShape="0">
                  <a:srgbClr val="45D8FF">
                    <a:alpha val="90000"/>
                  </a:srgbClr>
                </a:outerShdw>
              </a:effectLst>
            </a:endParaRPr>
          </a:p>
        </p:txBody>
      </p:sp>
      <p:sp>
        <p:nvSpPr>
          <p:cNvPr id="35" name="文本框 34"/>
          <p:cNvSpPr txBox="1"/>
          <p:nvPr/>
        </p:nvSpPr>
        <p:spPr>
          <a:xfrm>
            <a:off x="2944495" y="1890395"/>
            <a:ext cx="3559810" cy="193802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内容过滤的推荐算法</a:t>
            </a:r>
            <a:endParaRPr lang="zh-CN" altLang="en-US" sz="1800" b="0" dirty="0">
              <a:solidFill>
                <a:schemeClr val="bg1"/>
              </a:solidFill>
            </a:endParaRPr>
          </a:p>
          <a:p>
            <a:pPr marL="285750" indent="-285750" algn="ctr">
              <a:lnSpc>
                <a:spcPts val="1800"/>
              </a:lnSpc>
              <a:buFont typeface="Wingdings" panose="05000000000000000000" charset="0"/>
              <a:buChar char=""/>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双重聚类的协同过滤推荐算法</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sym typeface="+mn-ea"/>
              </a:rPr>
              <a:t>混合推荐算法</a:t>
            </a:r>
            <a:endParaRPr lang="zh-CN" altLang="en-US" sz="1800" b="0" dirty="0">
              <a:solidFill>
                <a:schemeClr val="bg1"/>
              </a:solidFill>
              <a:sym typeface="+mn-ea"/>
            </a:endParaRPr>
          </a:p>
          <a:p>
            <a:pPr indent="0" algn="ctr">
              <a:lnSpc>
                <a:spcPts val="1800"/>
              </a:lnSpc>
              <a:buFont typeface="Wingdings" panose="05000000000000000000" charset="0"/>
              <a:buNone/>
            </a:pP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p:txBody>
      </p:sp>
      <p:pic>
        <p:nvPicPr>
          <p:cNvPr id="3" name="图片 2" descr="icons8-facial_recognition_scan"/>
          <p:cNvPicPr>
            <a:picLocks noChangeAspect="1"/>
          </p:cNvPicPr>
          <p:nvPr/>
        </p:nvPicPr>
        <p:blipFill>
          <a:blip r:embed="rId2"/>
          <a:stretch>
            <a:fillRect/>
          </a:stretch>
        </p:blipFill>
        <p:spPr>
          <a:xfrm>
            <a:off x="1602740" y="1842770"/>
            <a:ext cx="1270000" cy="1270000"/>
          </a:xfrm>
          <a:prstGeom prst="rect">
            <a:avLst/>
          </a:prstGeom>
        </p:spPr>
      </p:pic>
      <p:pic>
        <p:nvPicPr>
          <p:cNvPr id="4" name="图片 3" descr="1761553518045_.pic_hd"/>
          <p:cNvPicPr>
            <a:picLocks noChangeAspect="1"/>
          </p:cNvPicPr>
          <p:nvPr/>
        </p:nvPicPr>
        <p:blipFill>
          <a:blip r:embed="rId3"/>
          <a:stretch>
            <a:fillRect/>
          </a:stretch>
        </p:blipFill>
        <p:spPr>
          <a:xfrm>
            <a:off x="1097915" y="3891915"/>
            <a:ext cx="5389245" cy="2442210"/>
          </a:xfrm>
          <a:prstGeom prst="roundRect">
            <a:avLst/>
          </a:prstGeom>
        </p:spPr>
      </p:pic>
      <p:pic>
        <p:nvPicPr>
          <p:cNvPr id="5" name="图片 4" descr="B4FD4C3ABFF17397E805A0B338C777AA"/>
          <p:cNvPicPr>
            <a:picLocks noChangeAspect="1"/>
          </p:cNvPicPr>
          <p:nvPr/>
        </p:nvPicPr>
        <p:blipFill>
          <a:blip r:embed="rId4"/>
          <a:srcRect/>
          <a:stretch>
            <a:fillRect/>
          </a:stretch>
        </p:blipFill>
        <p:spPr>
          <a:xfrm>
            <a:off x="6893560" y="1407160"/>
            <a:ext cx="4675505" cy="4864100"/>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2"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iterate type="lt">
                                    <p:tmPct val="10000"/>
                                  </p:iterate>
                                  <p:childTnLst>
                                    <p:set>
                                      <p:cBhvr>
                                        <p:cTn id="20" dur="1" fill="hold">
                                          <p:stCondLst>
                                            <p:cond delay="0"/>
                                          </p:stCondLst>
                                        </p:cTn>
                                        <p:tgtEl>
                                          <p:spTgt spid="35"/>
                                        </p:tgtEl>
                                        <p:attrNameLst>
                                          <p:attrName>style.visibility</p:attrName>
                                        </p:attrNameLst>
                                      </p:cBhvr>
                                      <p:to>
                                        <p:strVal val="visible"/>
                                      </p:to>
                                    </p:set>
                                    <p:anim calcmode="lin" valueType="num">
                                      <p:cBhvr>
                                        <p:cTn id="21" dur="200" fill="hold"/>
                                        <p:tgtEl>
                                          <p:spTgt spid="35"/>
                                        </p:tgtEl>
                                        <p:attrNameLst>
                                          <p:attrName>ppt_w</p:attrName>
                                        </p:attrNameLst>
                                      </p:cBhvr>
                                      <p:tavLst>
                                        <p:tav tm="0">
                                          <p:val>
                                            <p:fltVal val="0"/>
                                          </p:val>
                                        </p:tav>
                                        <p:tav tm="100000">
                                          <p:val>
                                            <p:strVal val="#ppt_w"/>
                                          </p:val>
                                        </p:tav>
                                      </p:tavLst>
                                    </p:anim>
                                    <p:anim calcmode="lin" valueType="num">
                                      <p:cBhvr>
                                        <p:cTn id="22" dur="200" fill="hold"/>
                                        <p:tgtEl>
                                          <p:spTgt spid="35"/>
                                        </p:tgtEl>
                                        <p:attrNameLst>
                                          <p:attrName>ppt_h</p:attrName>
                                        </p:attrNameLst>
                                      </p:cBhvr>
                                      <p:tavLst>
                                        <p:tav tm="0">
                                          <p:val>
                                            <p:fltVal val="0"/>
                                          </p:val>
                                        </p:tav>
                                        <p:tav tm="100000">
                                          <p:val>
                                            <p:strVal val="#ppt_h"/>
                                          </p:val>
                                        </p:tav>
                                      </p:tavLst>
                                    </p:anim>
                                    <p:animEffect transition="in" filter="fade">
                                      <p:cBhvr>
                                        <p:cTn id="23" dur="200"/>
                                        <p:tgtEl>
                                          <p:spTgt spid="3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linds(horizontal)">
                                      <p:cBhvr>
                                        <p:cTn id="26" dur="500"/>
                                        <p:tgtEl>
                                          <p:spTgt spid="33"/>
                                        </p:tgtEl>
                                      </p:cBhvr>
                                    </p:animEffect>
                                  </p:childTnLst>
                                </p:cTn>
                              </p:par>
                              <p:par>
                                <p:cTn id="27" presetID="3" presetClass="entr" presetSubtype="10" fill="hold" grpId="1" nodeType="withEffect">
                                  <p:stCondLst>
                                    <p:cond delay="0"/>
                                  </p:stCondLst>
                                  <p:iterate type="lt">
                                    <p:tmPct val="0"/>
                                  </p:iterate>
                                  <p:childTnLst>
                                    <p:set>
                                      <p:cBhvr>
                                        <p:cTn id="28" dur="1" fill="hold">
                                          <p:stCondLst>
                                            <p:cond delay="0"/>
                                          </p:stCondLst>
                                        </p:cTn>
                                        <p:tgtEl>
                                          <p:spTgt spid="35"/>
                                        </p:tgtEl>
                                        <p:attrNameLst>
                                          <p:attrName>style.visibility</p:attrName>
                                        </p:attrNameLst>
                                      </p:cBhvr>
                                      <p:to>
                                        <p:strVal val="visible"/>
                                      </p:to>
                                    </p:set>
                                    <p:animEffect transition="in" filter="blinds(horizontal)">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0-#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1+#ppt_w/2"/>
                                          </p:val>
                                        </p:tav>
                                        <p:tav tm="100000">
                                          <p:val>
                                            <p:strVal val="#ppt_x"/>
                                          </p:val>
                                        </p:tav>
                                      </p:tavLst>
                                    </p:anim>
                                    <p:anim calcmode="lin" valueType="num">
                                      <p:cBhvr additive="base">
                                        <p:cTn id="4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35" grpId="0"/>
      <p:bldP spid="20" grpId="2" bldLvl="0" animBg="1"/>
      <p:bldP spid="33" grpId="0"/>
      <p:bldP spid="3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lum contrast="-6000"/>
            <a:extLst>
              <a:ext uri="{28A0092B-C50C-407E-A947-70E740481C1C}">
                <a14:useLocalDpi xmlns:a14="http://schemas.microsoft.com/office/drawing/2010/main" val="0"/>
              </a:ext>
            </a:extLst>
          </a:blip>
          <a:srcRect l="20444" r="40128" b="50440"/>
          <a:stretch>
            <a:fillRect/>
          </a:stretch>
        </p:blipFill>
        <p:spPr>
          <a:xfrm>
            <a:off x="20" y="307"/>
            <a:ext cx="12191980" cy="6858000"/>
          </a:xfrm>
          <a:prstGeom prst="rect">
            <a:avLst/>
          </a:prstGeom>
        </p:spPr>
      </p:pic>
      <p:cxnSp>
        <p:nvCxnSpPr>
          <p:cNvPr id="44" name="直接连接符 43"/>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Creative Description</a:t>
            </a:r>
            <a:endParaRPr lang="en-US" altLang="zh-CN" sz="2000" dirty="0">
              <a:solidFill>
                <a:srgbClr val="009AC4"/>
              </a:solidFill>
            </a:endParaRPr>
          </a:p>
        </p:txBody>
      </p:sp>
      <p:sp>
        <p:nvSpPr>
          <p:cNvPr id="46" name="文本框 45"/>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创意描述</a:t>
            </a:r>
            <a:r>
              <a:rPr lang="en-US" altLang="zh-CN" sz="2000" dirty="0">
                <a:solidFill>
                  <a:srgbClr val="45D8FF"/>
                </a:solidFill>
                <a:effectLst>
                  <a:outerShdw blurRad="101600" algn="ctr" rotWithShape="0">
                    <a:srgbClr val="45D8FF">
                      <a:alpha val="90000"/>
                    </a:srgbClr>
                  </a:outerShdw>
                </a:effectLst>
              </a:rPr>
              <a:t>1</a:t>
            </a:r>
            <a:endParaRPr lang="en-US" altLang="zh-CN" sz="2000" dirty="0">
              <a:solidFill>
                <a:srgbClr val="45D8FF"/>
              </a:solidFill>
              <a:effectLst>
                <a:outerShdw blurRad="101600" algn="ctr" rotWithShape="0">
                  <a:srgbClr val="45D8FF">
                    <a:alpha val="90000"/>
                  </a:srgbClr>
                </a:outerShdw>
              </a:effectLst>
            </a:endParaRPr>
          </a:p>
        </p:txBody>
      </p:sp>
      <p:sp>
        <p:nvSpPr>
          <p:cNvPr id="47" name="Freeform 5"/>
          <p:cNvSpPr/>
          <p:nvPr/>
        </p:nvSpPr>
        <p:spPr bwMode="auto">
          <a:xfrm>
            <a:off x="1828623" y="28740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48" name="直接连接符 47"/>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0" name="Freeform 6"/>
          <p:cNvSpPr/>
          <p:nvPr/>
        </p:nvSpPr>
        <p:spPr bwMode="auto">
          <a:xfrm>
            <a:off x="1187450" y="1382395"/>
            <a:ext cx="9935845" cy="1517015"/>
          </a:xfrm>
          <a:prstGeom prst="roundRect">
            <a:avLst/>
          </a:prstGeom>
          <a:solidFill>
            <a:srgbClr val="276F9F"/>
          </a:solidFill>
          <a:ln>
            <a:noFill/>
          </a:ln>
          <a:effectLst>
            <a:outerShdw blurRad="127000" algn="ctr" rotWithShape="0">
              <a:srgbClr val="45D8FF">
                <a:alpha val="90000"/>
              </a:srgbClr>
            </a:outerShdw>
          </a:effectLst>
        </p:spPr>
        <p:txBody>
          <a:bodyPr vert="horz" wrap="square" lIns="91440" tIns="45720" rIns="91440" bIns="45720" numCol="1" anchor="t" anchorCtr="0" compatLnSpc="1"/>
          <a:lstStyle/>
          <a:p>
            <a:endParaRPr lang="zh-CN" altLang="en-US"/>
          </a:p>
        </p:txBody>
      </p:sp>
      <p:sp>
        <p:nvSpPr>
          <p:cNvPr id="33" name="文本框 32"/>
          <p:cNvSpPr txBox="1"/>
          <p:nvPr/>
        </p:nvSpPr>
        <p:spPr>
          <a:xfrm>
            <a:off x="5133975" y="1382078"/>
            <a:ext cx="3875405" cy="512445"/>
          </a:xfrm>
          <a:prstGeom prst="rect">
            <a:avLst/>
          </a:prstGeom>
          <a:noFill/>
        </p:spPr>
        <p:txBody>
          <a:bodyPr wrap="square" lIns="0" tIns="72000" bIns="72000" rtlCol="0" anchor="ctr" anchorCtr="0">
            <a:spAutoFit/>
          </a:bodyPr>
          <a:lstStyle>
            <a:defPPr>
              <a:defRPr lang="zh-CN"/>
            </a:defPPr>
            <a:lvl1pPr>
              <a:defRPr sz="2400" b="1">
                <a:solidFill>
                  <a:schemeClr val="bg1"/>
                </a:solidFill>
                <a:latin typeface="微软雅黑" panose="020B0503020204020204" pitchFamily="34" charset="-122"/>
                <a:ea typeface="微软雅黑" panose="020B0503020204020204" pitchFamily="34" charset="-122"/>
              </a:defRPr>
            </a:lvl1pPr>
          </a:lstStyle>
          <a:p>
            <a:pPr algn="ctr"/>
            <a:r>
              <a:rPr lang="en-US" altLang="zh-CN" dirty="0"/>
              <a:t> </a:t>
            </a:r>
            <a:r>
              <a:rPr lang="zh-CN" altLang="en-US" dirty="0">
                <a:solidFill>
                  <a:srgbClr val="45D8FF"/>
                </a:solidFill>
                <a:effectLst>
                  <a:outerShdw blurRad="101600" algn="ctr" rotWithShape="0">
                    <a:srgbClr val="45D8FF">
                      <a:alpha val="90000"/>
                    </a:srgbClr>
                  </a:outerShdw>
                </a:effectLst>
              </a:rPr>
              <a:t>个性职业推荐</a:t>
            </a:r>
            <a:endParaRPr lang="zh-CN" altLang="en-US" dirty="0">
              <a:solidFill>
                <a:srgbClr val="45D8FF"/>
              </a:solidFill>
              <a:effectLst>
                <a:outerShdw blurRad="101600" algn="ctr" rotWithShape="0">
                  <a:srgbClr val="45D8FF">
                    <a:alpha val="90000"/>
                  </a:srgbClr>
                </a:outerShdw>
              </a:effectLst>
            </a:endParaRPr>
          </a:p>
        </p:txBody>
      </p:sp>
      <p:pic>
        <p:nvPicPr>
          <p:cNvPr id="3" name="图片 2" descr="icons8-facial_recognition_scan"/>
          <p:cNvPicPr>
            <a:picLocks noChangeAspect="1"/>
          </p:cNvPicPr>
          <p:nvPr/>
        </p:nvPicPr>
        <p:blipFill>
          <a:blip r:embed="rId2"/>
          <a:stretch>
            <a:fillRect/>
          </a:stretch>
        </p:blipFill>
        <p:spPr>
          <a:xfrm>
            <a:off x="1530985" y="1506220"/>
            <a:ext cx="1270000" cy="1270000"/>
          </a:xfrm>
          <a:prstGeom prst="rect">
            <a:avLst/>
          </a:prstGeom>
        </p:spPr>
      </p:pic>
      <p:sp>
        <p:nvSpPr>
          <p:cNvPr id="9" name="文本框 8"/>
          <p:cNvSpPr txBox="1"/>
          <p:nvPr/>
        </p:nvSpPr>
        <p:spPr>
          <a:xfrm>
            <a:off x="3796030" y="1654175"/>
            <a:ext cx="6795770" cy="124523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indent="0" algn="ctr">
              <a:lnSpc>
                <a:spcPts val="1800"/>
              </a:lnSpc>
              <a:buFont typeface="Wingdings" panose="05000000000000000000" charset="0"/>
              <a:buNone/>
            </a:pPr>
            <a:endParaRPr lang="zh-CN" altLang="en-US" sz="1800" b="0" dirty="0">
              <a:solidFill>
                <a:schemeClr val="bg1"/>
              </a:solidFill>
            </a:endParaRPr>
          </a:p>
          <a:p>
            <a:pPr marL="285750" indent="-285750" algn="just">
              <a:lnSpc>
                <a:spcPts val="1800"/>
              </a:lnSpc>
              <a:buFont typeface="Wingdings" panose="05000000000000000000" charset="0"/>
              <a:buChar char=""/>
            </a:pPr>
            <a:r>
              <a:rPr lang="en-US" altLang="zh-CN" sz="1800" b="0" dirty="0">
                <a:solidFill>
                  <a:schemeClr val="bg1"/>
                </a:solidFill>
                <a:sym typeface="+mn-ea"/>
              </a:rPr>
              <a:t>MAE</a:t>
            </a:r>
            <a:r>
              <a:rPr lang="zh-CN" altLang="en-US" sz="1800" b="0" dirty="0">
                <a:solidFill>
                  <a:schemeClr val="bg1"/>
                </a:solidFill>
                <a:sym typeface="+mn-ea"/>
              </a:rPr>
              <a:t>值是平均绝对偏差。</a:t>
            </a:r>
            <a:r>
              <a:rPr lang="zh-CN" sz="1800" b="0" dirty="0">
                <a:solidFill>
                  <a:schemeClr val="bg1"/>
                </a:solidFill>
                <a:sym typeface="+mn-ea"/>
              </a:rPr>
              <a:t>通过成功的推荐与预测的推荐之间的偏差来度量算法的精确性</a:t>
            </a:r>
            <a:r>
              <a:rPr lang="zh-CN" altLang="en-US" sz="1800" b="0" dirty="0">
                <a:solidFill>
                  <a:schemeClr val="bg1"/>
                </a:solidFill>
                <a:sym typeface="+mn-ea"/>
              </a:rPr>
              <a:t>。</a:t>
            </a:r>
            <a:r>
              <a:rPr lang="en-US" altLang="zh-CN" sz="1800" b="0" dirty="0">
                <a:solidFill>
                  <a:schemeClr val="bg1"/>
                </a:solidFill>
                <a:sym typeface="+mn-ea"/>
              </a:rPr>
              <a:t>MAE</a:t>
            </a:r>
            <a:r>
              <a:rPr lang="zh-CN" altLang="en-US" sz="1800" b="0" dirty="0">
                <a:solidFill>
                  <a:schemeClr val="bg1"/>
                </a:solidFill>
                <a:sym typeface="+mn-ea"/>
              </a:rPr>
              <a:t>值越小，算法推荐效果越好。由三种算法</a:t>
            </a:r>
            <a:r>
              <a:rPr lang="en-US" altLang="zh-CN" sz="1800" b="0" dirty="0">
                <a:solidFill>
                  <a:schemeClr val="bg1"/>
                </a:solidFill>
                <a:sym typeface="+mn-ea"/>
              </a:rPr>
              <a:t>MAE</a:t>
            </a:r>
            <a:r>
              <a:rPr lang="zh-CN" altLang="en-US" sz="1800" b="0" dirty="0">
                <a:solidFill>
                  <a:schemeClr val="bg1"/>
                </a:solidFill>
                <a:sym typeface="+mn-ea"/>
              </a:rPr>
              <a:t>值对比图可知</a:t>
            </a:r>
            <a:r>
              <a:rPr lang="zh-CN" altLang="en-US" sz="1800" b="0" dirty="0">
                <a:solidFill>
                  <a:schemeClr val="bg1"/>
                </a:solidFill>
              </a:rPr>
              <a:t>混合推荐算法推荐效果最好。</a:t>
            </a:r>
            <a:endParaRPr lang="zh-CN" altLang="en-US" sz="1800" b="0" dirty="0">
              <a:solidFill>
                <a:schemeClr val="bg1"/>
              </a:solidFill>
            </a:endParaRPr>
          </a:p>
          <a:p>
            <a:pPr indent="0" algn="just">
              <a:lnSpc>
                <a:spcPts val="1800"/>
              </a:lnSpc>
              <a:buFont typeface="Wingdings" panose="05000000000000000000" charset="0"/>
              <a:buNone/>
            </a:pPr>
            <a:endParaRPr lang="zh-CN" altLang="en-US" sz="1800" b="0" dirty="0">
              <a:solidFill>
                <a:schemeClr val="bg1"/>
              </a:solidFill>
            </a:endParaRPr>
          </a:p>
        </p:txBody>
      </p:sp>
      <p:pic>
        <p:nvPicPr>
          <p:cNvPr id="10" name="图片 9"/>
          <p:cNvPicPr>
            <a:picLocks noChangeAspect="1"/>
          </p:cNvPicPr>
          <p:nvPr/>
        </p:nvPicPr>
        <p:blipFill>
          <a:blip r:embed="rId3"/>
          <a:stretch>
            <a:fillRect/>
          </a:stretch>
        </p:blipFill>
        <p:spPr>
          <a:xfrm>
            <a:off x="1101725" y="3190875"/>
            <a:ext cx="10022205" cy="3373120"/>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2"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iterate type="lt">
                                    <p:tmPct val="10000"/>
                                  </p:iterate>
                                  <p:childTnLst>
                                    <p:set>
                                      <p:cBhvr>
                                        <p:cTn id="23" dur="1" fill="hold">
                                          <p:stCondLst>
                                            <p:cond delay="0"/>
                                          </p:stCondLst>
                                        </p:cTn>
                                        <p:tgtEl>
                                          <p:spTgt spid="9"/>
                                        </p:tgtEl>
                                        <p:attrNameLst>
                                          <p:attrName>style.visibility</p:attrName>
                                        </p:attrNameLst>
                                      </p:cBhvr>
                                      <p:to>
                                        <p:strVal val="visible"/>
                                      </p:to>
                                    </p:set>
                                    <p:anim calcmode="lin" valueType="num">
                                      <p:cBhvr>
                                        <p:cTn id="24" dur="200" fill="hold"/>
                                        <p:tgtEl>
                                          <p:spTgt spid="9"/>
                                        </p:tgtEl>
                                        <p:attrNameLst>
                                          <p:attrName>ppt_w</p:attrName>
                                        </p:attrNameLst>
                                      </p:cBhvr>
                                      <p:tavLst>
                                        <p:tav tm="0">
                                          <p:val>
                                            <p:fltVal val="0"/>
                                          </p:val>
                                        </p:tav>
                                        <p:tav tm="100000">
                                          <p:val>
                                            <p:strVal val="#ppt_w"/>
                                          </p:val>
                                        </p:tav>
                                      </p:tavLst>
                                    </p:anim>
                                    <p:anim calcmode="lin" valueType="num">
                                      <p:cBhvr>
                                        <p:cTn id="25" dur="200" fill="hold"/>
                                        <p:tgtEl>
                                          <p:spTgt spid="9"/>
                                        </p:tgtEl>
                                        <p:attrNameLst>
                                          <p:attrName>ppt_h</p:attrName>
                                        </p:attrNameLst>
                                      </p:cBhvr>
                                      <p:tavLst>
                                        <p:tav tm="0">
                                          <p:val>
                                            <p:fltVal val="0"/>
                                          </p:val>
                                        </p:tav>
                                        <p:tav tm="100000">
                                          <p:val>
                                            <p:strVal val="#ppt_h"/>
                                          </p:val>
                                        </p:tav>
                                      </p:tavLst>
                                    </p:anim>
                                    <p:animEffect transition="in" filter="fade">
                                      <p:cBhvr>
                                        <p:cTn id="26" dur="200"/>
                                        <p:tgtEl>
                                          <p:spTgt spid="9"/>
                                        </p:tgtEl>
                                      </p:cBhvr>
                                    </p:animEffect>
                                  </p:childTnLst>
                                </p:cTn>
                              </p:par>
                              <p:par>
                                <p:cTn id="27" presetID="3" presetClass="entr" presetSubtype="10" fill="hold" grpId="1" nodeType="withEffect">
                                  <p:stCondLst>
                                    <p:cond delay="0"/>
                                  </p:stCondLst>
                                  <p:iterate type="lt">
                                    <p:tmPct val="0"/>
                                  </p:iterate>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0-#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20" grpId="2" bldLvl="0" animBg="1"/>
      <p:bldP spid="33" grpId="0"/>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lum contrast="-6000"/>
            <a:extLst>
              <a:ext uri="{28A0092B-C50C-407E-A947-70E740481C1C}">
                <a14:useLocalDpi xmlns:a14="http://schemas.microsoft.com/office/drawing/2010/main" val="0"/>
              </a:ext>
            </a:extLst>
          </a:blip>
          <a:srcRect l="20444" r="40128" b="50440"/>
          <a:stretch>
            <a:fillRect/>
          </a:stretch>
        </p:blipFill>
        <p:spPr>
          <a:xfrm>
            <a:off x="20" y="307"/>
            <a:ext cx="12191980" cy="6858000"/>
          </a:xfrm>
          <a:prstGeom prst="rect">
            <a:avLst/>
          </a:prstGeom>
        </p:spPr>
      </p:pic>
      <p:cxnSp>
        <p:nvCxnSpPr>
          <p:cNvPr id="44" name="直接连接符 43"/>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Creative Description</a:t>
            </a:r>
            <a:endParaRPr lang="en-US" altLang="zh-CN" sz="2000" dirty="0">
              <a:solidFill>
                <a:srgbClr val="009AC4"/>
              </a:solidFill>
            </a:endParaRPr>
          </a:p>
        </p:txBody>
      </p:sp>
      <p:sp>
        <p:nvSpPr>
          <p:cNvPr id="46" name="文本框 45"/>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创意描述</a:t>
            </a:r>
            <a:r>
              <a:rPr lang="en-US" altLang="zh-CN" sz="2000" dirty="0">
                <a:solidFill>
                  <a:srgbClr val="45D8FF"/>
                </a:solidFill>
                <a:effectLst>
                  <a:outerShdw blurRad="101600" algn="ctr" rotWithShape="0">
                    <a:srgbClr val="45D8FF">
                      <a:alpha val="90000"/>
                    </a:srgbClr>
                  </a:outerShdw>
                </a:effectLst>
              </a:rPr>
              <a:t>1</a:t>
            </a:r>
            <a:endParaRPr lang="en-US" altLang="zh-CN" sz="2000" dirty="0">
              <a:solidFill>
                <a:srgbClr val="45D8FF"/>
              </a:solidFill>
              <a:effectLst>
                <a:outerShdw blurRad="101600" algn="ctr" rotWithShape="0">
                  <a:srgbClr val="45D8FF">
                    <a:alpha val="90000"/>
                  </a:srgbClr>
                </a:outerShdw>
              </a:effectLst>
            </a:endParaRPr>
          </a:p>
        </p:txBody>
      </p:sp>
      <p:sp>
        <p:nvSpPr>
          <p:cNvPr id="47" name="Freeform 5"/>
          <p:cNvSpPr/>
          <p:nvPr/>
        </p:nvSpPr>
        <p:spPr bwMode="auto">
          <a:xfrm>
            <a:off x="1828623" y="28740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48" name="直接连接符 47"/>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20" name="Freeform 6"/>
          <p:cNvSpPr/>
          <p:nvPr/>
        </p:nvSpPr>
        <p:spPr bwMode="auto">
          <a:xfrm>
            <a:off x="1101725" y="1382395"/>
            <a:ext cx="2232025" cy="4732655"/>
          </a:xfrm>
          <a:prstGeom prst="roundRect">
            <a:avLst/>
          </a:prstGeom>
          <a:solidFill>
            <a:srgbClr val="276F9F"/>
          </a:solidFill>
          <a:ln>
            <a:noFill/>
          </a:ln>
          <a:effectLst>
            <a:outerShdw blurRad="127000" algn="ctr" rotWithShape="0">
              <a:srgbClr val="45D8FF">
                <a:alpha val="90000"/>
              </a:srgbClr>
            </a:outerShdw>
          </a:effectLst>
        </p:spPr>
        <p:txBody>
          <a:bodyPr vert="horz" wrap="square" lIns="91440" tIns="45720" rIns="91440" bIns="45720" numCol="1" anchor="t" anchorCtr="0" compatLnSpc="1"/>
          <a:lstStyle/>
          <a:p>
            <a:endParaRPr lang="zh-CN" altLang="en-US"/>
          </a:p>
        </p:txBody>
      </p:sp>
      <p:sp>
        <p:nvSpPr>
          <p:cNvPr id="33" name="文本框 32"/>
          <p:cNvSpPr txBox="1"/>
          <p:nvPr/>
        </p:nvSpPr>
        <p:spPr>
          <a:xfrm>
            <a:off x="279400" y="1502093"/>
            <a:ext cx="3875405" cy="512445"/>
          </a:xfrm>
          <a:prstGeom prst="rect">
            <a:avLst/>
          </a:prstGeom>
          <a:noFill/>
        </p:spPr>
        <p:txBody>
          <a:bodyPr wrap="square" lIns="0" tIns="72000" bIns="72000" rtlCol="0" anchor="ctr" anchorCtr="0">
            <a:spAutoFit/>
          </a:bodyPr>
          <a:lstStyle>
            <a:defPPr>
              <a:defRPr lang="zh-CN"/>
            </a:defPPr>
            <a:lvl1pPr>
              <a:defRPr sz="2400" b="1">
                <a:solidFill>
                  <a:schemeClr val="bg1"/>
                </a:solidFill>
                <a:latin typeface="微软雅黑" panose="020B0503020204020204" pitchFamily="34" charset="-122"/>
                <a:ea typeface="微软雅黑" panose="020B0503020204020204" pitchFamily="34" charset="-122"/>
              </a:defRPr>
            </a:lvl1pPr>
          </a:lstStyle>
          <a:p>
            <a:pPr algn="ctr"/>
            <a:r>
              <a:rPr lang="en-US" altLang="zh-CN" dirty="0"/>
              <a:t> </a:t>
            </a:r>
            <a:r>
              <a:rPr lang="zh-CN" altLang="en-US" dirty="0">
                <a:solidFill>
                  <a:srgbClr val="45D8FF"/>
                </a:solidFill>
                <a:effectLst>
                  <a:outerShdw blurRad="101600" algn="ctr" rotWithShape="0">
                    <a:srgbClr val="45D8FF">
                      <a:alpha val="90000"/>
                    </a:srgbClr>
                  </a:outerShdw>
                </a:effectLst>
              </a:rPr>
              <a:t>个性职业推荐</a:t>
            </a:r>
            <a:endParaRPr lang="zh-CN" altLang="en-US" dirty="0">
              <a:solidFill>
                <a:srgbClr val="45D8FF"/>
              </a:solidFill>
              <a:effectLst>
                <a:outerShdw blurRad="101600" algn="ctr" rotWithShape="0">
                  <a:srgbClr val="45D8FF">
                    <a:alpha val="90000"/>
                  </a:srgbClr>
                </a:outerShdw>
              </a:effectLst>
            </a:endParaRPr>
          </a:p>
        </p:txBody>
      </p:sp>
      <p:pic>
        <p:nvPicPr>
          <p:cNvPr id="3" name="图片 2" descr="icons8-facial_recognition_scan"/>
          <p:cNvPicPr>
            <a:picLocks noChangeAspect="1"/>
          </p:cNvPicPr>
          <p:nvPr/>
        </p:nvPicPr>
        <p:blipFill>
          <a:blip r:embed="rId2"/>
          <a:stretch>
            <a:fillRect/>
          </a:stretch>
        </p:blipFill>
        <p:spPr>
          <a:xfrm>
            <a:off x="1582420" y="2014855"/>
            <a:ext cx="1270000" cy="1270000"/>
          </a:xfrm>
          <a:prstGeom prst="rect">
            <a:avLst/>
          </a:prstGeom>
        </p:spPr>
      </p:pic>
      <p:pic>
        <p:nvPicPr>
          <p:cNvPr id="7" name="图片 6"/>
          <p:cNvPicPr>
            <a:picLocks noChangeAspect="1"/>
          </p:cNvPicPr>
          <p:nvPr/>
        </p:nvPicPr>
        <p:blipFill>
          <a:blip r:embed="rId3"/>
          <a:stretch>
            <a:fillRect/>
          </a:stretch>
        </p:blipFill>
        <p:spPr>
          <a:xfrm>
            <a:off x="3735705" y="1382395"/>
            <a:ext cx="7948930" cy="4732020"/>
          </a:xfrm>
          <a:prstGeom prst="roundRect">
            <a:avLst/>
          </a:prstGeom>
        </p:spPr>
      </p:pic>
      <p:sp>
        <p:nvSpPr>
          <p:cNvPr id="9" name="文本框 8"/>
          <p:cNvSpPr txBox="1"/>
          <p:nvPr/>
        </p:nvSpPr>
        <p:spPr>
          <a:xfrm>
            <a:off x="1101725" y="3284855"/>
            <a:ext cx="2059940" cy="263017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indent="0" algn="ctr">
              <a:lnSpc>
                <a:spcPts val="1800"/>
              </a:lnSpc>
              <a:buFont typeface="Wingdings" panose="05000000000000000000" charset="0"/>
              <a:buNone/>
            </a:pPr>
            <a:endParaRPr lang="zh-CN" altLang="en-US" sz="1800" b="0" dirty="0">
              <a:solidFill>
                <a:schemeClr val="bg1"/>
              </a:solidFill>
            </a:endParaRPr>
          </a:p>
          <a:p>
            <a:pPr marL="285750" indent="-285750" algn="just">
              <a:lnSpc>
                <a:spcPts val="1800"/>
              </a:lnSpc>
              <a:buFont typeface="Wingdings" panose="05000000000000000000" charset="0"/>
              <a:buChar char=""/>
            </a:pPr>
            <a:r>
              <a:rPr lang="en-US" altLang="zh-CN" sz="1800" b="0" dirty="0">
                <a:solidFill>
                  <a:schemeClr val="bg1"/>
                </a:solidFill>
                <a:sym typeface="+mn-ea"/>
              </a:rPr>
              <a:t>F</a:t>
            </a:r>
            <a:r>
              <a:rPr lang="zh-CN" altLang="en-US" sz="1800" b="0" dirty="0">
                <a:solidFill>
                  <a:schemeClr val="bg1"/>
                </a:solidFill>
                <a:sym typeface="+mn-ea"/>
              </a:rPr>
              <a:t>值是推荐算法综合评价指标。当</a:t>
            </a:r>
            <a:r>
              <a:rPr lang="en-US" altLang="zh-CN" sz="1800" b="0" dirty="0">
                <a:solidFill>
                  <a:schemeClr val="bg1"/>
                </a:solidFill>
                <a:sym typeface="+mn-ea"/>
              </a:rPr>
              <a:t>F</a:t>
            </a:r>
            <a:r>
              <a:rPr lang="zh-CN" altLang="en-US" sz="1800" b="0" dirty="0">
                <a:solidFill>
                  <a:schemeClr val="bg1"/>
                </a:solidFill>
                <a:sym typeface="+mn-ea"/>
              </a:rPr>
              <a:t>值越高时，说明说明推荐算法越有效。由三种算法</a:t>
            </a:r>
            <a:r>
              <a:rPr lang="en-US" altLang="zh-CN" sz="1800" b="0" dirty="0">
                <a:solidFill>
                  <a:schemeClr val="bg1"/>
                </a:solidFill>
                <a:sym typeface="+mn-ea"/>
              </a:rPr>
              <a:t>F</a:t>
            </a:r>
            <a:r>
              <a:rPr lang="zh-CN" altLang="en-US" sz="1800" b="0" dirty="0">
                <a:solidFill>
                  <a:schemeClr val="bg1"/>
                </a:solidFill>
                <a:sym typeface="+mn-ea"/>
              </a:rPr>
              <a:t>值对比图可知</a:t>
            </a:r>
            <a:r>
              <a:rPr lang="zh-CN" altLang="en-US" sz="1800" b="0" dirty="0">
                <a:solidFill>
                  <a:schemeClr val="bg1"/>
                </a:solidFill>
              </a:rPr>
              <a:t>混合推荐算法推荐效果最好。</a:t>
            </a:r>
            <a:endParaRPr lang="zh-CN" altLang="en-US" sz="1800" b="0" dirty="0">
              <a:solidFill>
                <a:schemeClr val="bg1"/>
              </a:solidFill>
            </a:endParaRPr>
          </a:p>
          <a:p>
            <a:pPr indent="0" algn="just">
              <a:lnSpc>
                <a:spcPts val="1800"/>
              </a:lnSpc>
              <a:buFont typeface="Wingdings" panose="05000000000000000000" charset="0"/>
              <a:buNone/>
            </a:pPr>
            <a:endParaRPr lang="zh-CN" altLang="en-US" sz="1800" b="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2"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linds(horizontal)">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iterate type="lt">
                                    <p:tmPct val="10000"/>
                                  </p:iterate>
                                  <p:childTnLst>
                                    <p:set>
                                      <p:cBhvr>
                                        <p:cTn id="23" dur="1" fill="hold">
                                          <p:stCondLst>
                                            <p:cond delay="0"/>
                                          </p:stCondLst>
                                        </p:cTn>
                                        <p:tgtEl>
                                          <p:spTgt spid="9"/>
                                        </p:tgtEl>
                                        <p:attrNameLst>
                                          <p:attrName>style.visibility</p:attrName>
                                        </p:attrNameLst>
                                      </p:cBhvr>
                                      <p:to>
                                        <p:strVal val="visible"/>
                                      </p:to>
                                    </p:set>
                                    <p:anim calcmode="lin" valueType="num">
                                      <p:cBhvr>
                                        <p:cTn id="24" dur="200" fill="hold"/>
                                        <p:tgtEl>
                                          <p:spTgt spid="9"/>
                                        </p:tgtEl>
                                        <p:attrNameLst>
                                          <p:attrName>ppt_w</p:attrName>
                                        </p:attrNameLst>
                                      </p:cBhvr>
                                      <p:tavLst>
                                        <p:tav tm="0">
                                          <p:val>
                                            <p:fltVal val="0"/>
                                          </p:val>
                                        </p:tav>
                                        <p:tav tm="100000">
                                          <p:val>
                                            <p:strVal val="#ppt_w"/>
                                          </p:val>
                                        </p:tav>
                                      </p:tavLst>
                                    </p:anim>
                                    <p:anim calcmode="lin" valueType="num">
                                      <p:cBhvr>
                                        <p:cTn id="25" dur="200" fill="hold"/>
                                        <p:tgtEl>
                                          <p:spTgt spid="9"/>
                                        </p:tgtEl>
                                        <p:attrNameLst>
                                          <p:attrName>ppt_h</p:attrName>
                                        </p:attrNameLst>
                                      </p:cBhvr>
                                      <p:tavLst>
                                        <p:tav tm="0">
                                          <p:val>
                                            <p:fltVal val="0"/>
                                          </p:val>
                                        </p:tav>
                                        <p:tav tm="100000">
                                          <p:val>
                                            <p:strVal val="#ppt_h"/>
                                          </p:val>
                                        </p:tav>
                                      </p:tavLst>
                                    </p:anim>
                                    <p:animEffect transition="in" filter="fade">
                                      <p:cBhvr>
                                        <p:cTn id="26" dur="200"/>
                                        <p:tgtEl>
                                          <p:spTgt spid="9"/>
                                        </p:tgtEl>
                                      </p:cBhvr>
                                    </p:animEffect>
                                  </p:childTnLst>
                                </p:cTn>
                              </p:par>
                              <p:par>
                                <p:cTn id="27" presetID="3" presetClass="entr" presetSubtype="10" fill="hold" grpId="1" nodeType="withEffect">
                                  <p:stCondLst>
                                    <p:cond delay="0"/>
                                  </p:stCondLst>
                                  <p:iterate type="lt">
                                    <p:tmPct val="0"/>
                                  </p:iterate>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20" grpId="2" bldLvl="0" animBg="1"/>
      <p:bldP spid="33" grpId="0"/>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夜空&#10;&#10;自动生成的说明"/>
          <p:cNvPicPr>
            <a:picLocks noChangeAspect="1"/>
          </p:cNvPicPr>
          <p:nvPr/>
        </p:nvPicPr>
        <p:blipFill rotWithShape="1">
          <a:blip r:embed="rId1" cstate="print">
            <a:lum contrast="-6000"/>
            <a:extLst>
              <a:ext uri="{28A0092B-C50C-407E-A947-70E740481C1C}">
                <a14:useLocalDpi xmlns:a14="http://schemas.microsoft.com/office/drawing/2010/main" val="0"/>
              </a:ext>
            </a:extLst>
          </a:blip>
          <a:srcRect l="20444" r="40128" b="50440"/>
          <a:stretch>
            <a:fillRect/>
          </a:stretch>
        </p:blipFill>
        <p:spPr>
          <a:xfrm>
            <a:off x="20" y="307"/>
            <a:ext cx="12191980" cy="6858000"/>
          </a:xfrm>
          <a:prstGeom prst="rect">
            <a:avLst/>
          </a:prstGeom>
        </p:spPr>
      </p:pic>
      <p:cxnSp>
        <p:nvCxnSpPr>
          <p:cNvPr id="44" name="直接连接符 43"/>
          <p:cNvCxnSpPr/>
          <p:nvPr/>
        </p:nvCxnSpPr>
        <p:spPr>
          <a:xfrm>
            <a:off x="4143375" y="850434"/>
            <a:ext cx="8048625"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97393" y="401138"/>
            <a:ext cx="4073378" cy="860425"/>
          </a:xfrm>
          <a:prstGeom prst="rect">
            <a:avLst/>
          </a:prstGeom>
          <a:noFill/>
        </p:spPr>
        <p:txBody>
          <a:bodyPr wrap="square" rtlCol="0">
            <a:spAutoFit/>
          </a:bodyPr>
          <a:lstStyle>
            <a:defPPr>
              <a:defRPr lang="zh-CN"/>
            </a:defPPr>
            <a:lvl1pPr algn="ctr">
              <a:lnSpc>
                <a:spcPts val="6000"/>
              </a:lnSpc>
              <a:defRPr sz="5400" spc="0">
                <a:solidFill>
                  <a:srgbClr val="F6E75C"/>
                </a:solidFill>
                <a:latin typeface="ZapfHumnst Ult BT" panose="020B0805050508090204" pitchFamily="34" charset="0"/>
              </a:defRPr>
            </a:lvl1pPr>
          </a:lstStyle>
          <a:p>
            <a:pPr algn="l"/>
            <a:r>
              <a:rPr lang="en-US" altLang="zh-CN" sz="2000" dirty="0">
                <a:solidFill>
                  <a:srgbClr val="009AC4"/>
                </a:solidFill>
              </a:rPr>
              <a:t>Creative Description</a:t>
            </a:r>
            <a:endParaRPr lang="en-US" altLang="zh-CN" sz="2000" dirty="0">
              <a:solidFill>
                <a:srgbClr val="009AC4"/>
              </a:solidFill>
            </a:endParaRPr>
          </a:p>
        </p:txBody>
      </p:sp>
      <p:sp>
        <p:nvSpPr>
          <p:cNvPr id="46" name="文本框 45"/>
          <p:cNvSpPr txBox="1"/>
          <p:nvPr/>
        </p:nvSpPr>
        <p:spPr>
          <a:xfrm>
            <a:off x="606811" y="416840"/>
            <a:ext cx="2265929" cy="398780"/>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r>
              <a:rPr lang="zh-CN" altLang="en-US" sz="2000" dirty="0">
                <a:solidFill>
                  <a:srgbClr val="45D8FF"/>
                </a:solidFill>
                <a:effectLst>
                  <a:outerShdw blurRad="101600" algn="ctr" rotWithShape="0">
                    <a:srgbClr val="45D8FF">
                      <a:alpha val="90000"/>
                    </a:srgbClr>
                  </a:outerShdw>
                </a:effectLst>
              </a:rPr>
              <a:t>创意描述</a:t>
            </a:r>
            <a:r>
              <a:rPr lang="en-US" altLang="zh-CN" sz="2000" dirty="0">
                <a:solidFill>
                  <a:srgbClr val="45D8FF"/>
                </a:solidFill>
                <a:effectLst>
                  <a:outerShdw blurRad="101600" algn="ctr" rotWithShape="0">
                    <a:srgbClr val="45D8FF">
                      <a:alpha val="90000"/>
                    </a:srgbClr>
                  </a:outerShdw>
                </a:effectLst>
              </a:rPr>
              <a:t>2</a:t>
            </a:r>
            <a:endParaRPr lang="en-US" altLang="zh-CN" sz="2000" dirty="0">
              <a:solidFill>
                <a:srgbClr val="45D8FF"/>
              </a:solidFill>
              <a:effectLst>
                <a:outerShdw blurRad="101600" algn="ctr" rotWithShape="0">
                  <a:srgbClr val="45D8FF">
                    <a:alpha val="90000"/>
                  </a:srgbClr>
                </a:outerShdw>
              </a:effectLst>
            </a:endParaRPr>
          </a:p>
        </p:txBody>
      </p:sp>
      <p:sp>
        <p:nvSpPr>
          <p:cNvPr id="47" name="Freeform 5"/>
          <p:cNvSpPr/>
          <p:nvPr/>
        </p:nvSpPr>
        <p:spPr bwMode="auto">
          <a:xfrm>
            <a:off x="1800683" y="259464"/>
            <a:ext cx="184052" cy="184687"/>
          </a:xfrm>
          <a:custGeom>
            <a:avLst/>
            <a:gdLst>
              <a:gd name="T0" fmla="*/ 319 w 580"/>
              <a:gd name="T1" fmla="*/ 261 h 582"/>
              <a:gd name="T2" fmla="*/ 319 w 580"/>
              <a:gd name="T3" fmla="*/ 0 h 582"/>
              <a:gd name="T4" fmla="*/ 261 w 580"/>
              <a:gd name="T5" fmla="*/ 0 h 582"/>
              <a:gd name="T6" fmla="*/ 261 w 580"/>
              <a:gd name="T7" fmla="*/ 261 h 582"/>
              <a:gd name="T8" fmla="*/ 0 w 580"/>
              <a:gd name="T9" fmla="*/ 261 h 582"/>
              <a:gd name="T10" fmla="*/ 0 w 580"/>
              <a:gd name="T11" fmla="*/ 318 h 582"/>
              <a:gd name="T12" fmla="*/ 261 w 580"/>
              <a:gd name="T13" fmla="*/ 318 h 582"/>
              <a:gd name="T14" fmla="*/ 261 w 580"/>
              <a:gd name="T15" fmla="*/ 582 h 582"/>
              <a:gd name="T16" fmla="*/ 319 w 580"/>
              <a:gd name="T17" fmla="*/ 582 h 582"/>
              <a:gd name="T18" fmla="*/ 319 w 580"/>
              <a:gd name="T19" fmla="*/ 318 h 582"/>
              <a:gd name="T20" fmla="*/ 580 w 580"/>
              <a:gd name="T21" fmla="*/ 318 h 582"/>
              <a:gd name="T22" fmla="*/ 580 w 580"/>
              <a:gd name="T23" fmla="*/ 261 h 582"/>
              <a:gd name="T24" fmla="*/ 319 w 580"/>
              <a:gd name="T25" fmla="*/ 261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0" h="582">
                <a:moveTo>
                  <a:pt x="319" y="261"/>
                </a:moveTo>
                <a:lnTo>
                  <a:pt x="319" y="0"/>
                </a:lnTo>
                <a:lnTo>
                  <a:pt x="261" y="0"/>
                </a:lnTo>
                <a:lnTo>
                  <a:pt x="261" y="261"/>
                </a:lnTo>
                <a:lnTo>
                  <a:pt x="0" y="261"/>
                </a:lnTo>
                <a:lnTo>
                  <a:pt x="0" y="318"/>
                </a:lnTo>
                <a:lnTo>
                  <a:pt x="261" y="318"/>
                </a:lnTo>
                <a:lnTo>
                  <a:pt x="261" y="582"/>
                </a:lnTo>
                <a:lnTo>
                  <a:pt x="319" y="582"/>
                </a:lnTo>
                <a:lnTo>
                  <a:pt x="319" y="318"/>
                </a:lnTo>
                <a:lnTo>
                  <a:pt x="580" y="318"/>
                </a:lnTo>
                <a:lnTo>
                  <a:pt x="580" y="261"/>
                </a:lnTo>
                <a:lnTo>
                  <a:pt x="319" y="261"/>
                </a:lnTo>
                <a:close/>
              </a:path>
            </a:pathLst>
          </a:custGeom>
          <a:solidFill>
            <a:srgbClr val="009AC4"/>
          </a:solidFill>
          <a:ln>
            <a:noFill/>
          </a:ln>
        </p:spPr>
        <p:txBody>
          <a:bodyPr vert="horz" wrap="square" lIns="91440" tIns="45720" rIns="91440" bIns="45720" numCol="1" anchor="t" anchorCtr="0" compatLnSpc="1"/>
          <a:lstStyle/>
          <a:p>
            <a:endParaRPr lang="zh-CN" altLang="en-US"/>
          </a:p>
        </p:txBody>
      </p:sp>
      <p:cxnSp>
        <p:nvCxnSpPr>
          <p:cNvPr id="48" name="直接连接符 47"/>
          <p:cNvCxnSpPr/>
          <p:nvPr/>
        </p:nvCxnSpPr>
        <p:spPr>
          <a:xfrm>
            <a:off x="0" y="850433"/>
            <a:ext cx="535781" cy="0"/>
          </a:xfrm>
          <a:prstGeom prst="line">
            <a:avLst/>
          </a:prstGeom>
          <a:ln>
            <a:solidFill>
              <a:srgbClr val="009AC4"/>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2"/>
          <a:stretch>
            <a:fillRect/>
          </a:stretch>
        </p:blipFill>
        <p:spPr>
          <a:xfrm>
            <a:off x="4928235" y="5049520"/>
            <a:ext cx="2919730" cy="1004570"/>
          </a:xfrm>
          <a:prstGeom prst="roundRect">
            <a:avLst/>
          </a:prstGeom>
        </p:spPr>
        <p:style>
          <a:lnRef idx="2">
            <a:schemeClr val="accent5"/>
          </a:lnRef>
          <a:fillRef idx="1">
            <a:schemeClr val="lt1"/>
          </a:fillRef>
          <a:effectRef idx="0">
            <a:schemeClr val="accent5"/>
          </a:effectRef>
          <a:fontRef idx="minor">
            <a:schemeClr val="dk1"/>
          </a:fontRef>
        </p:style>
      </p:pic>
      <p:pic>
        <p:nvPicPr>
          <p:cNvPr id="37" name="图片 36"/>
          <p:cNvPicPr>
            <a:picLocks noChangeAspect="1"/>
          </p:cNvPicPr>
          <p:nvPr/>
        </p:nvPicPr>
        <p:blipFill>
          <a:blip r:embed="rId3"/>
          <a:srcRect r="2802" b="-1807"/>
          <a:stretch>
            <a:fillRect/>
          </a:stretch>
        </p:blipFill>
        <p:spPr>
          <a:xfrm>
            <a:off x="8114030" y="5049520"/>
            <a:ext cx="2944495" cy="996315"/>
          </a:xfrm>
          <a:prstGeom prst="roundRect">
            <a:avLst/>
          </a:prstGeom>
        </p:spPr>
        <p:style>
          <a:lnRef idx="2">
            <a:schemeClr val="accent5"/>
          </a:lnRef>
          <a:fillRef idx="1">
            <a:schemeClr val="lt1"/>
          </a:fillRef>
          <a:effectRef idx="0">
            <a:schemeClr val="accent5"/>
          </a:effectRef>
          <a:fontRef idx="minor">
            <a:schemeClr val="dk1"/>
          </a:fontRef>
        </p:style>
      </p:pic>
      <p:pic>
        <p:nvPicPr>
          <p:cNvPr id="38" name="图片 37" descr="Hadoop"/>
          <p:cNvPicPr>
            <a:picLocks noChangeAspect="1"/>
          </p:cNvPicPr>
          <p:nvPr/>
        </p:nvPicPr>
        <p:blipFill>
          <a:blip r:embed="rId4">
            <a:clrChange>
              <a:clrFrom>
                <a:srgbClr val="FFFFFF">
                  <a:alpha val="100000"/>
                </a:srgbClr>
              </a:clrFrom>
              <a:clrTo>
                <a:srgbClr val="FFFFFF">
                  <a:alpha val="100000"/>
                  <a:alpha val="0"/>
                </a:srgbClr>
              </a:clrTo>
            </a:clrChange>
          </a:blip>
          <a:srcRect l="9727" r="-2813"/>
          <a:stretch>
            <a:fillRect/>
          </a:stretch>
        </p:blipFill>
        <p:spPr>
          <a:xfrm>
            <a:off x="4862195" y="1361440"/>
            <a:ext cx="6298565" cy="3560445"/>
          </a:xfrm>
          <a:prstGeom prst="roundRect">
            <a:avLst/>
          </a:prstGeom>
        </p:spPr>
        <p:style>
          <a:lnRef idx="2">
            <a:schemeClr val="accent5"/>
          </a:lnRef>
          <a:fillRef idx="1">
            <a:schemeClr val="lt1"/>
          </a:fillRef>
          <a:effectRef idx="0">
            <a:schemeClr val="accent5"/>
          </a:effectRef>
          <a:fontRef idx="minor">
            <a:schemeClr val="dk1"/>
          </a:fontRef>
        </p:style>
      </p:pic>
      <p:sp>
        <p:nvSpPr>
          <p:cNvPr id="51" name="Freeform 6"/>
          <p:cNvSpPr/>
          <p:nvPr/>
        </p:nvSpPr>
        <p:spPr bwMode="auto">
          <a:xfrm>
            <a:off x="1015365" y="1361440"/>
            <a:ext cx="3434715" cy="4751705"/>
          </a:xfrm>
          <a:prstGeom prst="roundRect">
            <a:avLst/>
          </a:prstGeom>
          <a:solidFill>
            <a:srgbClr val="276F9F"/>
          </a:solidFill>
          <a:ln>
            <a:noFill/>
          </a:ln>
          <a:effectLst>
            <a:outerShdw blurRad="127000" algn="ctr" rotWithShape="0">
              <a:srgbClr val="45D8FF">
                <a:alpha val="90000"/>
              </a:srgbClr>
            </a:outerShdw>
          </a:effectLst>
        </p:spPr>
        <p:txBody>
          <a:bodyPr vert="horz" wrap="square" lIns="91440" tIns="45720" rIns="91440" bIns="45720" numCol="1" anchor="t" anchorCtr="0" compatLnSpc="1"/>
          <a:lstStyle/>
          <a:p>
            <a:endParaRPr lang="zh-CN" altLang="en-US"/>
          </a:p>
        </p:txBody>
      </p:sp>
      <p:sp>
        <p:nvSpPr>
          <p:cNvPr id="35" name="文本框 34"/>
          <p:cNvSpPr txBox="1"/>
          <p:nvPr/>
        </p:nvSpPr>
        <p:spPr>
          <a:xfrm>
            <a:off x="1258570" y="3891280"/>
            <a:ext cx="2816225" cy="2168525"/>
          </a:xfrm>
          <a:prstGeom prst="rect">
            <a:avLst/>
          </a:prstGeom>
          <a:noFill/>
        </p:spPr>
        <p:txBody>
          <a:bodyPr wrap="square" rtlCol="0">
            <a:spAutoFit/>
          </a:bodyPr>
          <a:lstStyle>
            <a:defPPr>
              <a:defRPr lang="zh-CN"/>
            </a:defPPr>
            <a:lvl1pPr>
              <a:defRPr sz="2400" b="1">
                <a:gradFill>
                  <a:gsLst>
                    <a:gs pos="97000">
                      <a:srgbClr val="F0CB30">
                        <a:lumMod val="82000"/>
                      </a:srgbClr>
                    </a:gs>
                    <a:gs pos="0">
                      <a:srgbClr val="F4ECA3"/>
                    </a:gs>
                    <a:gs pos="75000">
                      <a:srgbClr val="F6E65D">
                        <a:lumMod val="90000"/>
                      </a:srgbClr>
                    </a:gs>
                  </a:gsLst>
                  <a:lin ang="3600000" scaled="0"/>
                </a:gradFill>
                <a:latin typeface="微软雅黑" panose="020B0503020204020204" pitchFamily="34" charset="-122"/>
                <a:ea typeface="微软雅黑" panose="020B0503020204020204" pitchFamily="34" charset="-122"/>
              </a:defRPr>
            </a:lvl1pPr>
          </a:lstStyle>
          <a:p>
            <a:pPr marL="285750" indent="-285750" algn="ctr">
              <a:lnSpc>
                <a:spcPts val="1800"/>
              </a:lnSpc>
              <a:buFont typeface="Wingdings" panose="05000000000000000000" charset="0"/>
              <a:buChar char=""/>
            </a:pPr>
            <a:r>
              <a:rPr lang="zh-CN" altLang="en-US" sz="1800" b="0" dirty="0">
                <a:solidFill>
                  <a:schemeClr val="bg1"/>
                </a:solidFill>
              </a:rPr>
              <a:t>支持百万量级数据量</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高并发</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高可用</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高性能</a:t>
            </a:r>
            <a:endParaRPr lang="zh-CN" altLang="en-US" sz="1800" b="0" dirty="0">
              <a:solidFill>
                <a:schemeClr val="bg1"/>
              </a:solidFill>
            </a:endParaRPr>
          </a:p>
          <a:p>
            <a:pPr indent="0" algn="ctr">
              <a:lnSpc>
                <a:spcPts val="1800"/>
              </a:lnSpc>
              <a:buFont typeface="Wingdings" panose="05000000000000000000" charset="0"/>
              <a:buNone/>
            </a:pPr>
            <a:endParaRPr lang="zh-CN" altLang="en-US" sz="1800" b="0" dirty="0">
              <a:solidFill>
                <a:schemeClr val="bg1"/>
              </a:solidFill>
            </a:endParaRPr>
          </a:p>
          <a:p>
            <a:pPr marL="285750" indent="-285750" algn="ctr">
              <a:lnSpc>
                <a:spcPts val="1800"/>
              </a:lnSpc>
              <a:buFont typeface="Wingdings" panose="05000000000000000000" charset="0"/>
              <a:buChar char=""/>
            </a:pPr>
            <a:r>
              <a:rPr lang="zh-CN" altLang="en-US" sz="1800" b="0" dirty="0">
                <a:solidFill>
                  <a:schemeClr val="bg1"/>
                </a:solidFill>
              </a:rPr>
              <a:t>高扩展</a:t>
            </a:r>
            <a:r>
              <a:rPr lang="en-US" altLang="zh-CN" sz="2000" b="0" dirty="0">
                <a:solidFill>
                  <a:schemeClr val="bg1"/>
                </a:solidFill>
              </a:rPr>
              <a:t> </a:t>
            </a:r>
            <a:endParaRPr lang="en-US" altLang="zh-CN" sz="2000" b="0" dirty="0">
              <a:solidFill>
                <a:schemeClr val="bg1"/>
              </a:solidFill>
            </a:endParaRPr>
          </a:p>
        </p:txBody>
      </p:sp>
      <p:sp>
        <p:nvSpPr>
          <p:cNvPr id="52" name="文本框 51"/>
          <p:cNvSpPr txBox="1"/>
          <p:nvPr/>
        </p:nvSpPr>
        <p:spPr>
          <a:xfrm>
            <a:off x="795020" y="1797368"/>
            <a:ext cx="3875405" cy="512445"/>
          </a:xfrm>
          <a:prstGeom prst="rect">
            <a:avLst/>
          </a:prstGeom>
          <a:noFill/>
        </p:spPr>
        <p:txBody>
          <a:bodyPr wrap="square" lIns="0" tIns="72000" bIns="72000" rtlCol="0" anchor="ctr" anchorCtr="0">
            <a:spAutoFit/>
          </a:bodyPr>
          <a:lstStyle>
            <a:defPPr>
              <a:defRPr lang="zh-CN"/>
            </a:defPPr>
            <a:lvl1pPr>
              <a:defRPr sz="2400" b="1">
                <a:solidFill>
                  <a:schemeClr val="bg1"/>
                </a:solidFill>
                <a:latin typeface="微软雅黑" panose="020B0503020204020204" pitchFamily="34" charset="-122"/>
                <a:ea typeface="微软雅黑" panose="020B0503020204020204" pitchFamily="34" charset="-122"/>
              </a:defRPr>
            </a:lvl1pPr>
          </a:lstStyle>
          <a:p>
            <a:pPr algn="ctr"/>
            <a:r>
              <a:rPr lang="en-US" altLang="zh-CN" dirty="0"/>
              <a:t> </a:t>
            </a:r>
            <a:r>
              <a:rPr lang="en-US" altLang="zh-CN" dirty="0">
                <a:solidFill>
                  <a:srgbClr val="45D8FF"/>
                </a:solidFill>
                <a:effectLst>
                  <a:outerShdw blurRad="101600" algn="ctr" rotWithShape="0">
                    <a:srgbClr val="45D8FF">
                      <a:alpha val="90000"/>
                    </a:srgbClr>
                  </a:outerShdw>
                </a:effectLst>
              </a:rPr>
              <a:t>Hadoop </a:t>
            </a:r>
            <a:r>
              <a:rPr lang="zh-CN" altLang="en-US" dirty="0">
                <a:solidFill>
                  <a:srgbClr val="45D8FF"/>
                </a:solidFill>
                <a:effectLst>
                  <a:outerShdw blurRad="101600" algn="ctr" rotWithShape="0">
                    <a:srgbClr val="45D8FF">
                      <a:alpha val="90000"/>
                    </a:srgbClr>
                  </a:outerShdw>
                </a:effectLst>
              </a:rPr>
              <a:t>分布式集群</a:t>
            </a:r>
            <a:endParaRPr lang="zh-CN" altLang="en-US" dirty="0">
              <a:solidFill>
                <a:srgbClr val="45D8FF"/>
              </a:solidFill>
              <a:effectLst>
                <a:outerShdw blurRad="101600" algn="ctr" rotWithShape="0">
                  <a:srgbClr val="45D8FF">
                    <a:alpha val="90000"/>
                  </a:srgbClr>
                </a:outerShdw>
              </a:effectLst>
            </a:endParaRPr>
          </a:p>
        </p:txBody>
      </p:sp>
      <p:pic>
        <p:nvPicPr>
          <p:cNvPr id="34" name="图片 33" descr="icons8-data_configuration"/>
          <p:cNvPicPr>
            <a:picLocks noChangeAspect="1"/>
          </p:cNvPicPr>
          <p:nvPr/>
        </p:nvPicPr>
        <p:blipFill>
          <a:blip r:embed="rId5"/>
          <a:stretch>
            <a:fillRect/>
          </a:stretch>
        </p:blipFill>
        <p:spPr>
          <a:xfrm>
            <a:off x="2059305" y="2469515"/>
            <a:ext cx="1261110" cy="1261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par>
                                <p:cTn id="8" presetID="3"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linds(horizontal)">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1+#ppt_w/2"/>
                                          </p:val>
                                        </p:tav>
                                        <p:tav tm="100000">
                                          <p:val>
                                            <p:strVal val="#ppt_x"/>
                                          </p:val>
                                        </p:tav>
                                      </p:tavLst>
                                    </p:anim>
                                    <p:anim calcmode="lin" valueType="num">
                                      <p:cBhvr additive="base">
                                        <p:cTn id="19" dur="500" fill="hold"/>
                                        <p:tgtEl>
                                          <p:spTgt spid="3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1+#ppt_w/2"/>
                                          </p:val>
                                        </p:tav>
                                        <p:tav tm="100000">
                                          <p:val>
                                            <p:strVal val="#ppt_x"/>
                                          </p:val>
                                        </p:tav>
                                      </p:tavLst>
                                    </p:anim>
                                    <p:anim calcmode="lin" valueType="num">
                                      <p:cBhvr additive="base">
                                        <p:cTn id="23" dur="500" fill="hold"/>
                                        <p:tgtEl>
                                          <p:spTgt spid="36"/>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1+#ppt_w/2"/>
                                          </p:val>
                                        </p:tav>
                                        <p:tav tm="100000">
                                          <p:val>
                                            <p:strVal val="#ppt_x"/>
                                          </p:val>
                                        </p:tav>
                                      </p:tavLst>
                                    </p:anim>
                                    <p:anim calcmode="lin" valueType="num">
                                      <p:cBhvr additive="base">
                                        <p:cTn id="27"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2368</Words>
  <Application>WPS 文字</Application>
  <PresentationFormat>宽屏</PresentationFormat>
  <Paragraphs>359</Paragraphs>
  <Slides>20</Slides>
  <Notes>9</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20</vt:i4>
      </vt:variant>
    </vt:vector>
  </HeadingPairs>
  <TitlesOfParts>
    <vt:vector size="43" baseType="lpstr">
      <vt:lpstr>Arial</vt:lpstr>
      <vt:lpstr>方正书宋_GBK</vt:lpstr>
      <vt:lpstr>Wingdings</vt:lpstr>
      <vt:lpstr>微软雅黑</vt:lpstr>
      <vt:lpstr>Copperplate</vt:lpstr>
      <vt:lpstr>华文黑体</vt:lpstr>
      <vt:lpstr>楷体-简</vt:lpstr>
      <vt:lpstr>LingWai SC Medium</vt:lpstr>
      <vt:lpstr>ZapfHumnst Ult BT</vt:lpstr>
      <vt:lpstr>Wingdings</vt:lpstr>
      <vt:lpstr>Gill Sans</vt:lpstr>
      <vt:lpstr>凌慧体-简</vt:lpstr>
      <vt:lpstr>HYQiHeiKW</vt:lpstr>
      <vt:lpstr>宋体</vt:lpstr>
      <vt:lpstr>Arial Unicode MS</vt:lpstr>
      <vt:lpstr>等线</vt:lpstr>
      <vt:lpstr>HYZhongDengXianKW</vt:lpstr>
      <vt:lpstr>苹方-简</vt:lpstr>
      <vt:lpstr>Calibri</vt:lpstr>
      <vt:lpstr>Helvetica Neue</vt:lpstr>
      <vt:lpstr>HYShuSongErKW</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zccv</dc:creator>
  <cp:lastModifiedBy>nianxilai</cp:lastModifiedBy>
  <cp:revision>179</cp:revision>
  <dcterms:created xsi:type="dcterms:W3CDTF">2019-04-10T11:58:13Z</dcterms:created>
  <dcterms:modified xsi:type="dcterms:W3CDTF">2019-04-10T11:58:13Z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2052-1.0.0.1087</vt:lpwstr>
  </property>
</Properties>
</file>